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206400" cy="512064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MAİL CANVARDAR" initials="İC" lastIdx="1" clrIdx="0">
    <p:extLst>
      <p:ext uri="{19B8F6BF-5375-455C-9EA6-DF929625EA0E}">
        <p15:presenceInfo xmlns:p15="http://schemas.microsoft.com/office/powerpoint/2012/main" userId="İSMAİL CANVARD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61" autoAdjust="0"/>
    <p:restoredTop sz="94660"/>
  </p:normalViewPr>
  <p:slideViewPr>
    <p:cSldViewPr snapToGrid="0" showGuides="1">
      <p:cViewPr>
        <p:scale>
          <a:sx n="47" d="100"/>
          <a:sy n="47" d="100"/>
        </p:scale>
        <p:origin x="-2952" y="112"/>
      </p:cViewPr>
      <p:guideLst>
        <p:guide orient="horz" pos="16128"/>
        <p:guide pos="16128"/>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8380311"/>
            <a:ext cx="43525440" cy="17827413"/>
          </a:xfrm>
        </p:spPr>
        <p:txBody>
          <a:bodyPr anchor="b"/>
          <a:lstStyle>
            <a:lvl1pPr algn="ctr">
              <a:defRPr sz="33600"/>
            </a:lvl1pPr>
          </a:lstStyle>
          <a:p>
            <a:r>
              <a:rPr lang="tr-TR"/>
              <a:t>Asıl başlık stili için tıklatın</a:t>
            </a:r>
            <a:endParaRPr lang="en-US" dirty="0"/>
          </a:p>
        </p:txBody>
      </p:sp>
      <p:sp>
        <p:nvSpPr>
          <p:cNvPr id="3" name="Subtitle 2"/>
          <p:cNvSpPr>
            <a:spLocks noGrp="1"/>
          </p:cNvSpPr>
          <p:nvPr>
            <p:ph type="subTitle" idx="1"/>
          </p:nvPr>
        </p:nvSpPr>
        <p:spPr>
          <a:xfrm>
            <a:off x="6400800" y="26895217"/>
            <a:ext cx="38404800" cy="12363023"/>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8866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6754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726267"/>
            <a:ext cx="11041380" cy="4339505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3520443" y="2726267"/>
            <a:ext cx="32484060" cy="4339505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09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40111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493773" y="12766055"/>
            <a:ext cx="44165520" cy="21300436"/>
          </a:xfrm>
        </p:spPr>
        <p:txBody>
          <a:bodyPr anchor="b"/>
          <a:lstStyle>
            <a:lvl1pPr>
              <a:defRPr sz="33600"/>
            </a:lvl1pPr>
          </a:lstStyle>
          <a:p>
            <a:r>
              <a:rPr lang="tr-TR"/>
              <a:t>Asıl başlık stili için tıklatın</a:t>
            </a:r>
            <a:endParaRPr lang="en-US" dirty="0"/>
          </a:p>
        </p:txBody>
      </p:sp>
      <p:sp>
        <p:nvSpPr>
          <p:cNvPr id="3" name="Text Placeholder 2"/>
          <p:cNvSpPr>
            <a:spLocks noGrp="1"/>
          </p:cNvSpPr>
          <p:nvPr>
            <p:ph type="body" idx="1"/>
          </p:nvPr>
        </p:nvSpPr>
        <p:spPr>
          <a:xfrm>
            <a:off x="3493773" y="34268002"/>
            <a:ext cx="44165520" cy="11201396"/>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02B7C35-BD45-4009-8414-B331CA31B834}" type="datetimeFigureOut">
              <a:rPr lang="en-US" smtClean="0"/>
              <a:t>6/23/22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1535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3520440" y="13631334"/>
            <a:ext cx="21762720" cy="324899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25923240" y="13631334"/>
            <a:ext cx="21762720" cy="324899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02B7C35-BD45-4009-8414-B331CA31B834}" type="datetimeFigureOut">
              <a:rPr lang="en-US" smtClean="0"/>
              <a:t>6/23/22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4331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527110" y="2726278"/>
            <a:ext cx="44165520" cy="989753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3527115" y="12552684"/>
            <a:ext cx="21662704"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a:t>Asıl metin stillerini düzenle</a:t>
            </a:r>
          </a:p>
        </p:txBody>
      </p:sp>
      <p:sp>
        <p:nvSpPr>
          <p:cNvPr id="4" name="Content Placeholder 3"/>
          <p:cNvSpPr>
            <a:spLocks noGrp="1"/>
          </p:cNvSpPr>
          <p:nvPr>
            <p:ph sz="half" idx="2"/>
          </p:nvPr>
        </p:nvSpPr>
        <p:spPr>
          <a:xfrm>
            <a:off x="3527115" y="18704560"/>
            <a:ext cx="21662704" cy="275115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25923243" y="12552684"/>
            <a:ext cx="21769390"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a:t>Asıl metin stillerini düzenle</a:t>
            </a:r>
          </a:p>
        </p:txBody>
      </p:sp>
      <p:sp>
        <p:nvSpPr>
          <p:cNvPr id="6" name="Content Placeholder 5"/>
          <p:cNvSpPr>
            <a:spLocks noGrp="1"/>
          </p:cNvSpPr>
          <p:nvPr>
            <p:ph sz="quarter" idx="4"/>
          </p:nvPr>
        </p:nvSpPr>
        <p:spPr>
          <a:xfrm>
            <a:off x="25923243" y="18704560"/>
            <a:ext cx="21769390" cy="275115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02B7C35-BD45-4009-8414-B331CA31B834}" type="datetimeFigureOut">
              <a:rPr lang="en-US" smtClean="0"/>
              <a:t>6/23/22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4739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02B7C35-BD45-4009-8414-B331CA31B834}" type="datetimeFigureOut">
              <a:rPr lang="en-US" smtClean="0"/>
              <a:t>6/23/22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0983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B7C35-BD45-4009-8414-B331CA31B834}" type="datetimeFigureOut">
              <a:rPr lang="en-US" smtClean="0"/>
              <a:t>6/23/22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34854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a:t>Asıl başlık stili için tıklatın</a:t>
            </a:r>
            <a:endParaRPr lang="en-US" dirty="0"/>
          </a:p>
        </p:txBody>
      </p:sp>
      <p:sp>
        <p:nvSpPr>
          <p:cNvPr id="3" name="Content Placeholder 2"/>
          <p:cNvSpPr>
            <a:spLocks noGrp="1"/>
          </p:cNvSpPr>
          <p:nvPr>
            <p:ph idx="1"/>
          </p:nvPr>
        </p:nvSpPr>
        <p:spPr>
          <a:xfrm>
            <a:off x="21769390" y="7372785"/>
            <a:ext cx="25923240" cy="363897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937132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1769390" y="7372785"/>
            <a:ext cx="25923240" cy="36389733"/>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tr-TR"/>
              <a:t>Resim eklemek için simgeyi tıklatın</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7476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726278"/>
            <a:ext cx="44165520" cy="989753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3520440" y="13631334"/>
            <a:ext cx="44165520" cy="3248999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520440" y="47460758"/>
            <a:ext cx="11521440" cy="2726267"/>
          </a:xfrm>
          <a:prstGeom prst="rect">
            <a:avLst/>
          </a:prstGeom>
        </p:spPr>
        <p:txBody>
          <a:bodyPr vert="horz" lIns="91440" tIns="45720" rIns="91440" bIns="45720" rtlCol="0" anchor="ctr"/>
          <a:lstStyle>
            <a:lvl1pPr algn="l">
              <a:defRPr sz="6720">
                <a:solidFill>
                  <a:schemeClr val="tx1">
                    <a:tint val="75000"/>
                  </a:schemeClr>
                </a:solidFill>
              </a:defRPr>
            </a:lvl1pPr>
          </a:lstStyle>
          <a:p>
            <a:fld id="{002B7C35-BD45-4009-8414-B331CA31B834}" type="datetimeFigureOut">
              <a:rPr lang="en-US" smtClean="0"/>
              <a:t>6/23/22</a:t>
            </a:fld>
            <a:endParaRPr lang="en-US"/>
          </a:p>
        </p:txBody>
      </p:sp>
      <p:sp>
        <p:nvSpPr>
          <p:cNvPr id="5" name="Footer Placeholder 4"/>
          <p:cNvSpPr>
            <a:spLocks noGrp="1"/>
          </p:cNvSpPr>
          <p:nvPr>
            <p:ph type="ftr" sz="quarter" idx="3"/>
          </p:nvPr>
        </p:nvSpPr>
        <p:spPr>
          <a:xfrm>
            <a:off x="16962120" y="47460758"/>
            <a:ext cx="17282160" cy="2726267"/>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47460758"/>
            <a:ext cx="11521440" cy="2726267"/>
          </a:xfrm>
          <a:prstGeom prst="rect">
            <a:avLst/>
          </a:prstGeom>
        </p:spPr>
        <p:txBody>
          <a:bodyPr vert="horz" lIns="91440" tIns="45720" rIns="91440" bIns="45720" rtlCol="0" anchor="ctr"/>
          <a:lstStyle>
            <a:lvl1pPr algn="r">
              <a:defRPr sz="6720">
                <a:solidFill>
                  <a:schemeClr val="tx1">
                    <a:tint val="75000"/>
                  </a:schemeClr>
                </a:solidFill>
              </a:defRPr>
            </a:lvl1pPr>
          </a:lstStyle>
          <a:p>
            <a:fld id="{45656D91-BD74-46A6-B6EF-84F494F3BF7D}" type="slidenum">
              <a:rPr lang="en-US" smtClean="0"/>
              <a:t>‹#›</a:t>
            </a:fld>
            <a:endParaRPr lang="en-US"/>
          </a:p>
        </p:txBody>
      </p:sp>
    </p:spTree>
    <p:extLst>
      <p:ext uri="{BB962C8B-B14F-4D97-AF65-F5344CB8AC3E}">
        <p14:creationId xmlns:p14="http://schemas.microsoft.com/office/powerpoint/2010/main" val="458033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reactnative.dev/"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docs.expo.io/versions/latest/sdk/sqlite/"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60880" y="5257800"/>
            <a:ext cx="8808720" cy="5905500"/>
          </a:xfrm>
        </p:spPr>
        <p:txBody>
          <a:bodyPr>
            <a:normAutofit fontScale="90000"/>
          </a:bodyPr>
          <a:lstStyle/>
          <a:p>
            <a:br>
              <a:rPr lang="en-GB" sz="4800" b="1" dirty="0"/>
            </a:br>
            <a:br>
              <a:rPr lang="en-GB" sz="4800" b="1" dirty="0"/>
            </a:br>
            <a:r>
              <a:rPr lang="en-GB" sz="6200" b="1" dirty="0"/>
              <a:t>SUMMARY</a:t>
            </a:r>
            <a:br>
              <a:rPr lang="en-GB" sz="4800" b="1" dirty="0"/>
            </a:br>
            <a:br>
              <a:rPr lang="tr-TR" sz="4800" b="1" dirty="0"/>
            </a:br>
            <a:br>
              <a:rPr lang="en-GB" sz="4800" b="1" dirty="0"/>
            </a:br>
            <a:br>
              <a:rPr lang="tr-TR" sz="4800" b="1" dirty="0"/>
            </a:br>
            <a:br>
              <a:rPr lang="tr-TR" sz="4800" b="1" dirty="0"/>
            </a:br>
            <a:br>
              <a:rPr lang="tr-TR" sz="4800" b="1" dirty="0"/>
            </a:br>
            <a:br>
              <a:rPr lang="tr-TR" sz="4800" b="1" dirty="0"/>
            </a:br>
            <a:br>
              <a:rPr lang="tr-TR" sz="4800" b="1" dirty="0"/>
            </a:br>
            <a:endParaRPr lang="en-US" sz="4800" b="1" dirty="0"/>
          </a:p>
        </p:txBody>
      </p:sp>
      <p:sp>
        <p:nvSpPr>
          <p:cNvPr id="4" name="Metin kutusu 3"/>
          <p:cNvSpPr txBox="1"/>
          <p:nvPr/>
        </p:nvSpPr>
        <p:spPr>
          <a:xfrm>
            <a:off x="20884612" y="1316314"/>
            <a:ext cx="10185673" cy="1092607"/>
          </a:xfrm>
          <a:prstGeom prst="rect">
            <a:avLst/>
          </a:prstGeom>
          <a:noFill/>
        </p:spPr>
        <p:txBody>
          <a:bodyPr wrap="none" rtlCol="0">
            <a:spAutoFit/>
          </a:bodyPr>
          <a:lstStyle/>
          <a:p>
            <a:pPr algn="ctr"/>
            <a:r>
              <a:rPr lang="tr-TR" sz="6500" b="1" i="0" dirty="0" err="1">
                <a:solidFill>
                  <a:srgbClr val="525252"/>
                </a:solidFill>
                <a:effectLst/>
                <a:latin typeface="Times New Roman" panose="02020603050405020304" pitchFamily="18" charset="0"/>
              </a:rPr>
              <a:t>Calorie</a:t>
            </a:r>
            <a:r>
              <a:rPr lang="tr-TR" sz="6500" b="1" i="0" dirty="0">
                <a:solidFill>
                  <a:srgbClr val="525252"/>
                </a:solidFill>
                <a:effectLst/>
                <a:latin typeface="Times New Roman" panose="02020603050405020304" pitchFamily="18" charset="0"/>
              </a:rPr>
              <a:t> </a:t>
            </a:r>
            <a:r>
              <a:rPr lang="tr-TR" sz="6500" b="1" i="0" dirty="0" err="1">
                <a:solidFill>
                  <a:srgbClr val="525252"/>
                </a:solidFill>
                <a:effectLst/>
                <a:latin typeface="Times New Roman" panose="02020603050405020304" pitchFamily="18" charset="0"/>
              </a:rPr>
              <a:t>Tracker</a:t>
            </a:r>
            <a:r>
              <a:rPr lang="tr-TR" sz="6500" b="1" i="0" dirty="0">
                <a:solidFill>
                  <a:srgbClr val="525252"/>
                </a:solidFill>
                <a:effectLst/>
                <a:latin typeface="Times New Roman" panose="02020603050405020304" pitchFamily="18" charset="0"/>
              </a:rPr>
              <a:t> Application</a:t>
            </a:r>
            <a:endParaRPr lang="en-GB" sz="6500" dirty="0"/>
          </a:p>
        </p:txBody>
      </p:sp>
      <p:sp>
        <p:nvSpPr>
          <p:cNvPr id="5" name="Dikdörtgen 4"/>
          <p:cNvSpPr/>
          <p:nvPr/>
        </p:nvSpPr>
        <p:spPr>
          <a:xfrm>
            <a:off x="1960880" y="5516880"/>
            <a:ext cx="8890000" cy="615770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rPr>
              <a:t>	In order for people to easily follow their health status and to eat the calories of the food produced during the day, to eat according to an order or to have an existing regular diet.</a:t>
            </a:r>
            <a:endParaRPr lang="tr-TR" sz="4400" dirty="0">
              <a:solidFill>
                <a:schemeClr val="tx1"/>
              </a:solidFill>
            </a:endParaRPr>
          </a:p>
        </p:txBody>
      </p:sp>
      <p:sp>
        <p:nvSpPr>
          <p:cNvPr id="7" name="Dikdörtgen 6"/>
          <p:cNvSpPr/>
          <p:nvPr/>
        </p:nvSpPr>
        <p:spPr>
          <a:xfrm>
            <a:off x="1960880" y="11887200"/>
            <a:ext cx="8890000" cy="103632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ikdörtgen 9"/>
          <p:cNvSpPr/>
          <p:nvPr/>
        </p:nvSpPr>
        <p:spPr>
          <a:xfrm>
            <a:off x="1960880" y="22504400"/>
            <a:ext cx="8890000" cy="18989814"/>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nvan 1"/>
          <p:cNvSpPr txBox="1">
            <a:spLocks/>
          </p:cNvSpPr>
          <p:nvPr/>
        </p:nvSpPr>
        <p:spPr>
          <a:xfrm>
            <a:off x="15578688" y="3735658"/>
            <a:ext cx="20797520" cy="8950333"/>
          </a:xfrm>
          <a:prstGeom prst="rect">
            <a:avLst/>
          </a:prstGeom>
        </p:spPr>
        <p:txBody>
          <a:bodyPr vert="horz" lIns="91440" tIns="45720" rIns="91440" bIns="45720" rtlCol="0" anchor="b">
            <a:no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en-US" sz="4400" dirty="0">
                <a:latin typeface="+mn-lt"/>
              </a:rPr>
              <a:t>The need for simple, user-friendly applications for people to keep track of calories and keep your health in a good condition.</a:t>
            </a:r>
            <a:endParaRPr lang="tr-TR" sz="4400" dirty="0">
              <a:latin typeface="+mn-lt"/>
            </a:endParaRPr>
          </a:p>
          <a:p>
            <a:endParaRPr lang="tr-TR" sz="4400" dirty="0">
              <a:latin typeface="+mn-lt"/>
            </a:endParaRPr>
          </a:p>
          <a:p>
            <a:endParaRPr lang="tr-TR" sz="4400" dirty="0">
              <a:latin typeface="+mn-lt"/>
            </a:endParaRPr>
          </a:p>
          <a:p>
            <a:br>
              <a:rPr lang="tr-TR" sz="4400" dirty="0">
                <a:latin typeface="+mn-lt"/>
              </a:rPr>
            </a:br>
            <a:br>
              <a:rPr lang="tr-TR" sz="4400" dirty="0">
                <a:latin typeface="+mn-lt"/>
              </a:rPr>
            </a:br>
            <a:br>
              <a:rPr lang="tr-TR" sz="4400" dirty="0">
                <a:latin typeface="+mn-lt"/>
              </a:rPr>
            </a:br>
            <a:endParaRPr lang="en-US" sz="4400" dirty="0">
              <a:latin typeface="+mn-lt"/>
            </a:endParaRPr>
          </a:p>
        </p:txBody>
      </p:sp>
      <p:sp>
        <p:nvSpPr>
          <p:cNvPr id="14" name="Dikdörtgen 13"/>
          <p:cNvSpPr/>
          <p:nvPr/>
        </p:nvSpPr>
        <p:spPr>
          <a:xfrm>
            <a:off x="14224000" y="11887200"/>
            <a:ext cx="24130000" cy="349377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nvan 1"/>
          <p:cNvSpPr txBox="1">
            <a:spLocks/>
          </p:cNvSpPr>
          <p:nvPr/>
        </p:nvSpPr>
        <p:spPr>
          <a:xfrm>
            <a:off x="38587680" y="5181600"/>
            <a:ext cx="8808720" cy="5486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endParaRPr lang="en-US" sz="3200" dirty="0">
              <a:latin typeface="+mn-lt"/>
            </a:endParaRPr>
          </a:p>
        </p:txBody>
      </p:sp>
      <p:sp>
        <p:nvSpPr>
          <p:cNvPr id="16" name="Dikdörtgen 15"/>
          <p:cNvSpPr/>
          <p:nvPr/>
        </p:nvSpPr>
        <p:spPr>
          <a:xfrm>
            <a:off x="38587680" y="4649308"/>
            <a:ext cx="8890000" cy="10285891"/>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kdörtgen 17"/>
          <p:cNvSpPr/>
          <p:nvPr/>
        </p:nvSpPr>
        <p:spPr>
          <a:xfrm>
            <a:off x="38740080" y="15778822"/>
            <a:ext cx="8890000" cy="8333953"/>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ikdörtgen 19"/>
          <p:cNvSpPr/>
          <p:nvPr/>
        </p:nvSpPr>
        <p:spPr>
          <a:xfrm>
            <a:off x="38740080" y="24434800"/>
            <a:ext cx="8890000" cy="1252650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etin kutusu 21"/>
          <p:cNvSpPr txBox="1"/>
          <p:nvPr/>
        </p:nvSpPr>
        <p:spPr>
          <a:xfrm>
            <a:off x="37130932" y="968783"/>
            <a:ext cx="12087989" cy="2554545"/>
          </a:xfrm>
          <a:prstGeom prst="rect">
            <a:avLst/>
          </a:prstGeom>
          <a:noFill/>
        </p:spPr>
        <p:txBody>
          <a:bodyPr wrap="none" rtlCol="0">
            <a:spAutoFit/>
          </a:bodyPr>
          <a:lstStyle/>
          <a:p>
            <a:pPr algn="ctr"/>
            <a:r>
              <a:rPr lang="en-GB" sz="8000" b="1" dirty="0">
                <a:solidFill>
                  <a:srgbClr val="7030A0"/>
                </a:solidFill>
              </a:rPr>
              <a:t>Software Engineering</a:t>
            </a:r>
            <a:endParaRPr lang="tr-TR" sz="8000" b="1" dirty="0">
              <a:solidFill>
                <a:srgbClr val="7030A0"/>
              </a:solidFill>
            </a:endParaRPr>
          </a:p>
          <a:p>
            <a:pPr algn="ctr"/>
            <a:r>
              <a:rPr lang="tr-TR" sz="8000" b="1" dirty="0">
                <a:solidFill>
                  <a:srgbClr val="7030A0"/>
                </a:solidFill>
              </a:rPr>
              <a:t>2021-2022 </a:t>
            </a:r>
            <a:r>
              <a:rPr lang="en-GB" sz="8000" b="1" dirty="0">
                <a:solidFill>
                  <a:srgbClr val="7030A0"/>
                </a:solidFill>
              </a:rPr>
              <a:t>Capstone Project</a:t>
            </a:r>
            <a:endParaRPr lang="en-US" sz="8000" b="1" dirty="0">
              <a:solidFill>
                <a:srgbClr val="7030A0"/>
              </a:solidFill>
            </a:endParaRPr>
          </a:p>
        </p:txBody>
      </p:sp>
      <p:pic>
        <p:nvPicPr>
          <p:cNvPr id="21" name="Picture 2">
            <a:extLst>
              <a:ext uri="{FF2B5EF4-FFF2-40B4-BE49-F238E27FC236}">
                <a16:creationId xmlns:a16="http://schemas.microsoft.com/office/drawing/2014/main" id="{C390A0D7-964A-49B5-AF66-80B4ECBC6C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688876"/>
            <a:ext cx="13115478" cy="230832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A8072D4-2FBF-4899-8B53-AAEDCF711C9E}"/>
              </a:ext>
            </a:extLst>
          </p:cNvPr>
          <p:cNvSpPr txBox="1"/>
          <p:nvPr/>
        </p:nvSpPr>
        <p:spPr>
          <a:xfrm>
            <a:off x="2296160" y="22504400"/>
            <a:ext cx="8473440" cy="14865608"/>
          </a:xfrm>
          <a:prstGeom prst="rect">
            <a:avLst/>
          </a:prstGeom>
          <a:noFill/>
        </p:spPr>
        <p:txBody>
          <a:bodyPr wrap="square" rtlCol="0">
            <a:spAutoFit/>
          </a:bodyPr>
          <a:lstStyle/>
          <a:p>
            <a:pPr algn="ctr"/>
            <a:r>
              <a:rPr lang="en-GB" sz="4000" dirty="0"/>
              <a:t>METHOD</a:t>
            </a:r>
          </a:p>
          <a:p>
            <a:pPr algn="ctr"/>
            <a:endParaRPr lang="en-GB" sz="4000" dirty="0"/>
          </a:p>
          <a:p>
            <a:pPr algn="ctr"/>
            <a:r>
              <a:rPr lang="en-GB" sz="4000" dirty="0"/>
              <a:t>	One of the methods used for this purpose is to personal page. For this, the user sets a password on account.</a:t>
            </a:r>
          </a:p>
          <a:p>
            <a:pPr algn="ctr"/>
            <a:endParaRPr lang="en-GB" sz="4000" dirty="0"/>
          </a:p>
          <a:p>
            <a:pPr algn="ctr"/>
            <a:r>
              <a:rPr lang="en-GB" sz="4000" dirty="0"/>
              <a:t>	On the other hand, our second method is to be able to customize. For this purpose, users can add the foods they want and learn the calorie, view the graph, add and remove them from their meal. </a:t>
            </a:r>
          </a:p>
          <a:p>
            <a:pPr algn="ctr"/>
            <a:endParaRPr lang="en-GB" sz="4000" dirty="0"/>
          </a:p>
          <a:p>
            <a:pPr algn="ctr"/>
            <a:r>
              <a:rPr lang="en-GB" sz="4000" dirty="0"/>
              <a:t>	In the application, users are able to add their current weight with a single button.</a:t>
            </a:r>
          </a:p>
          <a:p>
            <a:pPr algn="ctr"/>
            <a:endParaRPr lang="en-GB" sz="4000" dirty="0"/>
          </a:p>
          <a:p>
            <a:pPr algn="ctr"/>
            <a:r>
              <a:rPr lang="en-GB" sz="4000" dirty="0"/>
              <a:t>With the adding method, you can see the daily calorie for a certain period of time. With the another adding method, the food has the category and stored in a database. (Planned but failed find a food database.)</a:t>
            </a:r>
          </a:p>
          <a:p>
            <a:pPr algn="ctr"/>
            <a:endParaRPr lang="en-GB" sz="4000" dirty="0"/>
          </a:p>
        </p:txBody>
      </p:sp>
      <p:sp>
        <p:nvSpPr>
          <p:cNvPr id="23" name="TextBox 22">
            <a:extLst>
              <a:ext uri="{FF2B5EF4-FFF2-40B4-BE49-F238E27FC236}">
                <a16:creationId xmlns:a16="http://schemas.microsoft.com/office/drawing/2014/main" id="{208404D9-740D-4E8D-8E9A-CE0D873AB6E6}"/>
              </a:ext>
            </a:extLst>
          </p:cNvPr>
          <p:cNvSpPr txBox="1"/>
          <p:nvPr/>
        </p:nvSpPr>
        <p:spPr>
          <a:xfrm>
            <a:off x="2113280" y="11887200"/>
            <a:ext cx="8707120" cy="13265170"/>
          </a:xfrm>
          <a:prstGeom prst="rect">
            <a:avLst/>
          </a:prstGeom>
          <a:noFill/>
        </p:spPr>
        <p:txBody>
          <a:bodyPr wrap="square" rtlCol="0">
            <a:spAutoFit/>
          </a:bodyPr>
          <a:lstStyle/>
          <a:p>
            <a:pPr algn="ctr"/>
            <a:r>
              <a:rPr lang="en-GB" sz="5600" b="1" dirty="0"/>
              <a:t>INTRODUCTION</a:t>
            </a:r>
          </a:p>
          <a:p>
            <a:br>
              <a:rPr lang="tr-TR" sz="4800" dirty="0"/>
            </a:br>
            <a:r>
              <a:rPr lang="en-GB" sz="4800" dirty="0"/>
              <a:t>	</a:t>
            </a:r>
            <a:r>
              <a:rPr lang="en-GB" sz="4000" dirty="0">
                <a:latin typeface="+mn-lt"/>
              </a:rPr>
              <a:t>Connecting user to the </a:t>
            </a:r>
            <a:r>
              <a:rPr lang="tr-TR" sz="4000" dirty="0" err="1">
                <a:latin typeface="+mn-lt"/>
              </a:rPr>
              <a:t>Avalanche</a:t>
            </a:r>
            <a:r>
              <a:rPr lang="en-GB" sz="4000" dirty="0">
                <a:latin typeface="+mn-lt"/>
              </a:rPr>
              <a:t> blockchain in the fastest and most efficient way. </a:t>
            </a:r>
            <a:br>
              <a:rPr lang="tr-TR" sz="4000" dirty="0"/>
            </a:br>
            <a:r>
              <a:rPr lang="en-GB" sz="4000" dirty="0"/>
              <a:t>	Creating customizable interface where users can add</a:t>
            </a:r>
            <a:r>
              <a:rPr lang="tr-TR" sz="4000" dirty="0"/>
              <a:t> </a:t>
            </a:r>
            <a:r>
              <a:rPr lang="en-GB" sz="4000" dirty="0"/>
              <a:t>new assets</a:t>
            </a:r>
            <a:r>
              <a:rPr lang="tr-TR" sz="4000" dirty="0"/>
              <a:t> </a:t>
            </a:r>
            <a:r>
              <a:rPr lang="tr-TR" sz="4000" dirty="0" err="1"/>
              <a:t>or</a:t>
            </a:r>
            <a:r>
              <a:rPr lang="tr-TR" sz="4000" dirty="0"/>
              <a:t> </a:t>
            </a:r>
            <a:r>
              <a:rPr lang="tr-TR" sz="4000" dirty="0" err="1"/>
              <a:t>interact</a:t>
            </a:r>
            <a:r>
              <a:rPr lang="tr-TR" sz="4000" dirty="0"/>
              <a:t> </a:t>
            </a:r>
            <a:r>
              <a:rPr lang="tr-TR" sz="4000" dirty="0" err="1"/>
              <a:t>them</a:t>
            </a:r>
            <a:r>
              <a:rPr lang="tr-TR" sz="4000" dirty="0"/>
              <a:t> on </a:t>
            </a:r>
            <a:r>
              <a:rPr lang="tr-TR" sz="4000" dirty="0" err="1"/>
              <a:t>their</a:t>
            </a:r>
            <a:r>
              <a:rPr lang="tr-TR" sz="4000" dirty="0"/>
              <a:t> </a:t>
            </a:r>
            <a:r>
              <a:rPr lang="tr-TR" sz="4000" dirty="0" err="1"/>
              <a:t>portfolio</a:t>
            </a:r>
            <a:r>
              <a:rPr lang="en-GB" sz="4000" dirty="0"/>
              <a:t> </a:t>
            </a:r>
            <a:r>
              <a:rPr lang="tr-TR" sz="4000" dirty="0" err="1"/>
              <a:t>and</a:t>
            </a:r>
            <a:r>
              <a:rPr lang="tr-TR" sz="4000" dirty="0"/>
              <a:t> </a:t>
            </a:r>
            <a:r>
              <a:rPr lang="tr-TR" sz="4000" dirty="0" err="1"/>
              <a:t>easily</a:t>
            </a:r>
            <a:r>
              <a:rPr lang="tr-TR" sz="4000" dirty="0"/>
              <a:t> </a:t>
            </a:r>
            <a:r>
              <a:rPr lang="tr-TR" sz="4000" dirty="0" err="1"/>
              <a:t>tracking</a:t>
            </a:r>
            <a:r>
              <a:rPr lang="tr-TR" sz="4000" dirty="0"/>
              <a:t> </a:t>
            </a:r>
            <a:r>
              <a:rPr lang="tr-TR" sz="4000" dirty="0" err="1"/>
              <a:t>crypto</a:t>
            </a:r>
            <a:r>
              <a:rPr lang="tr-TR" sz="4000" dirty="0"/>
              <a:t> </a:t>
            </a:r>
            <a:r>
              <a:rPr lang="tr-TR" sz="4000" dirty="0" err="1"/>
              <a:t>prices</a:t>
            </a:r>
            <a:r>
              <a:rPr lang="tr-TR" sz="4000" dirty="0"/>
              <a:t> on </a:t>
            </a:r>
            <a:r>
              <a:rPr lang="tr-TR" sz="4000" dirty="0" err="1"/>
              <a:t>homepage</a:t>
            </a:r>
            <a:r>
              <a:rPr lang="tr-TR" sz="4000" dirty="0"/>
              <a:t>.</a:t>
            </a:r>
          </a:p>
          <a:p>
            <a:r>
              <a:rPr lang="tr-TR" sz="4000" dirty="0"/>
              <a:t>	</a:t>
            </a:r>
            <a:r>
              <a:rPr lang="en-US" sz="4000" dirty="0"/>
              <a:t>Giving people the opportunity to increase their savings</a:t>
            </a:r>
            <a:r>
              <a:rPr lang="tr-TR" sz="4000" dirty="0"/>
              <a:t> </a:t>
            </a:r>
            <a:r>
              <a:rPr lang="tr-TR" sz="4000" dirty="0" err="1"/>
              <a:t>with</a:t>
            </a:r>
            <a:r>
              <a:rPr lang="tr-TR" sz="4000" dirty="0"/>
              <a:t> </a:t>
            </a:r>
            <a:r>
              <a:rPr lang="tr-TR" sz="4000" dirty="0" err="1"/>
              <a:t>staking</a:t>
            </a:r>
            <a:r>
              <a:rPr lang="tr-TR" sz="4000" dirty="0"/>
              <a:t>.</a:t>
            </a:r>
            <a:endParaRPr lang="en-GB" sz="4000" dirty="0"/>
          </a:p>
          <a:p>
            <a:pPr algn="l"/>
            <a:r>
              <a:rPr lang="en-GB" sz="4000" dirty="0"/>
              <a:t>	Designing smooth and understandable interface for  people who newly stepped in cryptocurrency world. </a:t>
            </a:r>
            <a:endParaRPr lang="tr-TR" sz="4000" dirty="0"/>
          </a:p>
          <a:p>
            <a:pPr algn="l"/>
            <a:r>
              <a:rPr lang="tr-TR" sz="4000" dirty="0"/>
              <a:t>	</a:t>
            </a:r>
            <a:r>
              <a:rPr lang="en-US" sz="4000" dirty="0"/>
              <a:t>Follow the crypto news instantly.</a:t>
            </a:r>
            <a:r>
              <a:rPr lang="tr-TR" sz="4000" dirty="0"/>
              <a:t>	</a:t>
            </a:r>
          </a:p>
          <a:p>
            <a:pPr algn="l"/>
            <a:r>
              <a:rPr lang="tr-TR" sz="4000" dirty="0"/>
              <a:t>	</a:t>
            </a:r>
          </a:p>
          <a:p>
            <a:pPr algn="l"/>
            <a:r>
              <a:rPr lang="tr-TR" sz="4000" dirty="0"/>
              <a:t>	</a:t>
            </a:r>
            <a:br>
              <a:rPr lang="tr-TR" sz="4800" dirty="0"/>
            </a:br>
            <a:br>
              <a:rPr lang="tr-TR" sz="4800" dirty="0"/>
            </a:br>
            <a:br>
              <a:rPr lang="tr-TR" sz="4800" dirty="0"/>
            </a:br>
            <a:endParaRPr lang="en-US" sz="4800" dirty="0"/>
          </a:p>
        </p:txBody>
      </p:sp>
      <p:sp>
        <p:nvSpPr>
          <p:cNvPr id="24" name="TextBox 23">
            <a:extLst>
              <a:ext uri="{FF2B5EF4-FFF2-40B4-BE49-F238E27FC236}">
                <a16:creationId xmlns:a16="http://schemas.microsoft.com/office/drawing/2014/main" id="{C587CFB4-2B3A-4DAB-BD59-87E9071089A4}"/>
              </a:ext>
            </a:extLst>
          </p:cNvPr>
          <p:cNvSpPr txBox="1"/>
          <p:nvPr/>
        </p:nvSpPr>
        <p:spPr>
          <a:xfrm>
            <a:off x="39055040" y="14935200"/>
            <a:ext cx="8341360" cy="6370975"/>
          </a:xfrm>
          <a:prstGeom prst="rect">
            <a:avLst/>
          </a:prstGeom>
          <a:noFill/>
        </p:spPr>
        <p:txBody>
          <a:bodyPr wrap="square" rtlCol="0">
            <a:spAutoFit/>
          </a:bodyPr>
          <a:lstStyle/>
          <a:p>
            <a:pPr algn="ctr"/>
            <a:br>
              <a:rPr lang="tr-TR" sz="4400" dirty="0">
                <a:latin typeface="+mn-lt"/>
              </a:rPr>
            </a:br>
            <a:r>
              <a:rPr lang="en-GB" sz="5600" b="1" dirty="0"/>
              <a:t>R</a:t>
            </a:r>
            <a:r>
              <a:rPr lang="en-GB" sz="5600" b="1" dirty="0">
                <a:latin typeface="+mn-lt"/>
              </a:rPr>
              <a:t>ECOMMENDATIONS</a:t>
            </a:r>
          </a:p>
          <a:p>
            <a:endParaRPr lang="en-GB" sz="4400" dirty="0">
              <a:latin typeface="+mn-lt"/>
            </a:endParaRPr>
          </a:p>
          <a:p>
            <a:r>
              <a:rPr lang="tr-TR" sz="4400" dirty="0" err="1"/>
              <a:t>To</a:t>
            </a:r>
            <a:r>
              <a:rPr lang="tr-TR" sz="4400" dirty="0"/>
              <a:t> </a:t>
            </a:r>
            <a:r>
              <a:rPr lang="tr-TR" sz="4400" dirty="0" err="1"/>
              <a:t>support</a:t>
            </a:r>
            <a:r>
              <a:rPr lang="tr-TR" sz="4400" dirty="0"/>
              <a:t> </a:t>
            </a:r>
            <a:r>
              <a:rPr lang="tr-TR" sz="4400" dirty="0" err="1"/>
              <a:t>people</a:t>
            </a:r>
            <a:r>
              <a:rPr lang="tr-TR" sz="4400" dirty="0"/>
              <a:t>. </a:t>
            </a:r>
          </a:p>
          <a:p>
            <a:endParaRPr lang="tr-TR" sz="4400" dirty="0"/>
          </a:p>
          <a:p>
            <a:r>
              <a:rPr lang="tr-TR" sz="4400" dirty="0" err="1"/>
              <a:t>To</a:t>
            </a:r>
            <a:r>
              <a:rPr lang="tr-TR" sz="4400" dirty="0"/>
              <a:t> </a:t>
            </a:r>
            <a:r>
              <a:rPr lang="tr-TR" sz="4400" dirty="0" err="1"/>
              <a:t>lose</a:t>
            </a:r>
            <a:r>
              <a:rPr lang="tr-TR" sz="4400" dirty="0"/>
              <a:t> </a:t>
            </a:r>
            <a:r>
              <a:rPr lang="tr-TR" sz="4400" dirty="0" err="1"/>
              <a:t>weight</a:t>
            </a:r>
            <a:r>
              <a:rPr lang="tr-TR" sz="4400" dirty="0"/>
              <a:t> </a:t>
            </a:r>
            <a:r>
              <a:rPr lang="tr-TR" sz="4400" dirty="0" err="1"/>
              <a:t>healthily</a:t>
            </a:r>
            <a:r>
              <a:rPr lang="tr-TR" sz="4400" dirty="0"/>
              <a:t>.</a:t>
            </a:r>
            <a:br>
              <a:rPr lang="tr-TR" sz="4400" dirty="0">
                <a:latin typeface="+mn-lt"/>
              </a:rPr>
            </a:br>
            <a:br>
              <a:rPr lang="tr-TR" sz="4400" dirty="0">
                <a:latin typeface="+mn-lt"/>
              </a:rPr>
            </a:br>
            <a:br>
              <a:rPr lang="tr-TR" sz="4400" dirty="0">
                <a:latin typeface="+mn-lt"/>
              </a:rPr>
            </a:br>
            <a:endParaRPr lang="en-US" sz="4400" dirty="0">
              <a:latin typeface="+mn-lt"/>
            </a:endParaRPr>
          </a:p>
        </p:txBody>
      </p:sp>
      <p:sp>
        <p:nvSpPr>
          <p:cNvPr id="25" name="TextBox 24">
            <a:extLst>
              <a:ext uri="{FF2B5EF4-FFF2-40B4-BE49-F238E27FC236}">
                <a16:creationId xmlns:a16="http://schemas.microsoft.com/office/drawing/2014/main" id="{FC2735D7-F831-4B81-8AB2-610FB926D880}"/>
              </a:ext>
            </a:extLst>
          </p:cNvPr>
          <p:cNvSpPr txBox="1"/>
          <p:nvPr/>
        </p:nvSpPr>
        <p:spPr>
          <a:xfrm>
            <a:off x="38821360" y="5257800"/>
            <a:ext cx="8575040" cy="11787842"/>
          </a:xfrm>
          <a:prstGeom prst="rect">
            <a:avLst/>
          </a:prstGeom>
          <a:noFill/>
        </p:spPr>
        <p:txBody>
          <a:bodyPr wrap="square" rtlCol="0">
            <a:spAutoFit/>
          </a:bodyPr>
          <a:lstStyle/>
          <a:p>
            <a:pPr algn="ctr"/>
            <a:r>
              <a:rPr lang="en-GB" sz="5600" b="1" dirty="0">
                <a:latin typeface="+mn-lt"/>
              </a:rPr>
              <a:t>RESULT &amp; DISCUSSION</a:t>
            </a:r>
            <a:endParaRPr lang="tr-TR" sz="5600" b="1" dirty="0">
              <a:latin typeface="+mn-lt"/>
            </a:endParaRPr>
          </a:p>
          <a:p>
            <a:endParaRPr lang="en-GB" sz="4400" dirty="0">
              <a:latin typeface="+mn-lt"/>
            </a:endParaRPr>
          </a:p>
          <a:p>
            <a:r>
              <a:rPr lang="en-GB" sz="4400" dirty="0">
                <a:latin typeface="+mn-lt"/>
              </a:rPr>
              <a:t>	</a:t>
            </a:r>
            <a:r>
              <a:rPr lang="en-GB" sz="4400" dirty="0"/>
              <a:t> People would be able to track calories instantly with a single tap.</a:t>
            </a:r>
          </a:p>
          <a:p>
            <a:r>
              <a:rPr lang="en-GB" sz="4400" dirty="0"/>
              <a:t>	Users will have the ability to add or delete food to keep track of their personal calories and weight.</a:t>
            </a:r>
          </a:p>
          <a:p>
            <a:r>
              <a:rPr lang="en-GB" sz="4400" dirty="0"/>
              <a:t>	Users will be able to track calories with graphs.</a:t>
            </a:r>
          </a:p>
          <a:p>
            <a:r>
              <a:rPr lang="en-GB" sz="4400" dirty="0"/>
              <a:t>	Users can see the total calories they need to take.</a:t>
            </a:r>
            <a:br>
              <a:rPr lang="tr-TR" sz="4400" dirty="0">
                <a:latin typeface="+mn-lt"/>
              </a:rPr>
            </a:br>
            <a:br>
              <a:rPr lang="tr-TR" sz="4400" dirty="0">
                <a:latin typeface="+mn-lt"/>
              </a:rPr>
            </a:br>
            <a:br>
              <a:rPr lang="tr-TR" sz="4400" dirty="0">
                <a:latin typeface="+mn-lt"/>
              </a:rPr>
            </a:br>
            <a:br>
              <a:rPr lang="tr-TR" sz="4400" dirty="0">
                <a:latin typeface="+mn-lt"/>
              </a:rPr>
            </a:br>
            <a:br>
              <a:rPr lang="tr-TR" sz="4400" dirty="0">
                <a:latin typeface="+mn-lt"/>
              </a:rPr>
            </a:br>
            <a:endParaRPr lang="en-US" sz="4400" dirty="0">
              <a:latin typeface="+mn-lt"/>
            </a:endParaRPr>
          </a:p>
          <a:p>
            <a:endParaRPr lang="en-GB" sz="4400" dirty="0"/>
          </a:p>
        </p:txBody>
      </p:sp>
      <p:sp>
        <p:nvSpPr>
          <p:cNvPr id="26" name="TextBox 25">
            <a:extLst>
              <a:ext uri="{FF2B5EF4-FFF2-40B4-BE49-F238E27FC236}">
                <a16:creationId xmlns:a16="http://schemas.microsoft.com/office/drawing/2014/main" id="{BFA50C91-E454-43C1-ACD2-98D1A92D6AC6}"/>
              </a:ext>
            </a:extLst>
          </p:cNvPr>
          <p:cNvSpPr txBox="1"/>
          <p:nvPr/>
        </p:nvSpPr>
        <p:spPr>
          <a:xfrm>
            <a:off x="38938200" y="24434800"/>
            <a:ext cx="8458200" cy="12280285"/>
          </a:xfrm>
          <a:prstGeom prst="rect">
            <a:avLst/>
          </a:prstGeom>
          <a:noFill/>
        </p:spPr>
        <p:txBody>
          <a:bodyPr wrap="square" rtlCol="0">
            <a:spAutoFit/>
          </a:bodyPr>
          <a:lstStyle/>
          <a:p>
            <a:pPr algn="ctr"/>
            <a:r>
              <a:rPr lang="en-GB" sz="5600" b="1" dirty="0"/>
              <a:t>RESOURCES</a:t>
            </a:r>
          </a:p>
          <a:p>
            <a:endParaRPr lang="en-GB" sz="5600" b="1" dirty="0"/>
          </a:p>
          <a:p>
            <a:r>
              <a:rPr lang="tr-TR" sz="4000" dirty="0" err="1"/>
              <a:t>Creating</a:t>
            </a:r>
            <a:r>
              <a:rPr lang="tr-TR" sz="4000" dirty="0"/>
              <a:t> </a:t>
            </a:r>
            <a:r>
              <a:rPr lang="tr-TR" sz="4000" dirty="0" err="1"/>
              <a:t>serializers</a:t>
            </a:r>
            <a:r>
              <a:rPr lang="tr-TR" sz="4000" dirty="0"/>
              <a:t> </a:t>
            </a:r>
            <a:r>
              <a:rPr lang="tr-TR" sz="4000" dirty="0" err="1"/>
              <a:t>and</a:t>
            </a:r>
            <a:r>
              <a:rPr lang="tr-TR" sz="4000" dirty="0"/>
              <a:t> </a:t>
            </a:r>
            <a:r>
              <a:rPr lang="tr-TR" sz="4000" dirty="0" err="1"/>
              <a:t>custom</a:t>
            </a:r>
            <a:r>
              <a:rPr lang="tr-TR" sz="4000" dirty="0"/>
              <a:t> </a:t>
            </a:r>
            <a:r>
              <a:rPr lang="tr-TR" sz="4000" dirty="0" err="1"/>
              <a:t>APIs</a:t>
            </a:r>
            <a:r>
              <a:rPr lang="tr-TR" sz="4000" dirty="0"/>
              <a:t> </a:t>
            </a:r>
            <a:r>
              <a:rPr lang="tr-TR" sz="4000" dirty="0" err="1"/>
              <a:t>using</a:t>
            </a:r>
            <a:r>
              <a:rPr lang="tr-TR" sz="4000" dirty="0"/>
              <a:t> </a:t>
            </a:r>
            <a:r>
              <a:rPr lang="tr-TR" sz="4000" dirty="0" err="1"/>
              <a:t>Django</a:t>
            </a:r>
            <a:r>
              <a:rPr lang="tr-TR" sz="4000" dirty="0"/>
              <a:t> Rest Framework</a:t>
            </a:r>
          </a:p>
          <a:p>
            <a:endParaRPr lang="tr-TR" sz="4000" b="1" u="sng" dirty="0">
              <a:solidFill>
                <a:srgbClr val="24292F"/>
              </a:solidFill>
              <a:latin typeface="-apple-system"/>
            </a:endParaRPr>
          </a:p>
          <a:p>
            <a:r>
              <a:rPr lang="tr-TR" sz="4000" dirty="0"/>
              <a:t>	</a:t>
            </a:r>
            <a:r>
              <a:rPr lang="tr-TR" sz="4000" dirty="0" err="1"/>
              <a:t>Back</a:t>
            </a:r>
            <a:r>
              <a:rPr lang="tr-TR" sz="4000" dirty="0"/>
              <a:t> </a:t>
            </a:r>
            <a:r>
              <a:rPr lang="tr-TR" sz="4000" dirty="0" err="1"/>
              <a:t>end</a:t>
            </a:r>
            <a:r>
              <a:rPr lang="tr-TR" sz="4000" dirty="0"/>
              <a:t> </a:t>
            </a:r>
            <a:r>
              <a:rPr lang="tr-TR" sz="4000" dirty="0" err="1"/>
              <a:t>user</a:t>
            </a:r>
            <a:r>
              <a:rPr lang="tr-TR" sz="4000" dirty="0"/>
              <a:t> </a:t>
            </a:r>
            <a:r>
              <a:rPr lang="tr-TR" sz="4000" dirty="0" err="1"/>
              <a:t>authentication</a:t>
            </a:r>
            <a:r>
              <a:rPr lang="tr-TR" sz="4000" dirty="0"/>
              <a:t> </a:t>
            </a:r>
            <a:r>
              <a:rPr lang="tr-TR" sz="4000" dirty="0" err="1"/>
              <a:t>using</a:t>
            </a:r>
            <a:r>
              <a:rPr lang="tr-TR" sz="4000" dirty="0"/>
              <a:t> </a:t>
            </a:r>
            <a:r>
              <a:rPr lang="tr-TR" sz="4000" dirty="0" err="1"/>
              <a:t>Django</a:t>
            </a:r>
            <a:r>
              <a:rPr lang="tr-TR" sz="4000" dirty="0"/>
              <a:t>-rest-</a:t>
            </a:r>
            <a:r>
              <a:rPr lang="tr-TR" sz="4000" dirty="0" err="1"/>
              <a:t>knox</a:t>
            </a:r>
            <a:endParaRPr lang="tr-TR" sz="4000" dirty="0"/>
          </a:p>
          <a:p>
            <a:endParaRPr lang="tr-TR" sz="4000" dirty="0"/>
          </a:p>
          <a:p>
            <a:r>
              <a:rPr lang="tr-TR" sz="4000" dirty="0"/>
              <a:t>	</a:t>
            </a:r>
            <a:r>
              <a:rPr lang="tr-TR" sz="4000" dirty="0" err="1"/>
              <a:t>Consuming</a:t>
            </a:r>
            <a:r>
              <a:rPr lang="tr-TR" sz="4000" dirty="0"/>
              <a:t> REST </a:t>
            </a:r>
            <a:r>
              <a:rPr lang="tr-TR" sz="4000" dirty="0" err="1"/>
              <a:t>APIs</a:t>
            </a:r>
            <a:r>
              <a:rPr lang="tr-TR" sz="4000" dirty="0"/>
              <a:t> </a:t>
            </a:r>
            <a:r>
              <a:rPr lang="tr-TR" sz="4000" dirty="0" err="1"/>
              <a:t>with</a:t>
            </a:r>
            <a:r>
              <a:rPr lang="tr-TR" sz="4000" dirty="0"/>
              <a:t> </a:t>
            </a:r>
            <a:r>
              <a:rPr lang="tr-TR" sz="4000" dirty="0" err="1"/>
              <a:t>React</a:t>
            </a:r>
            <a:r>
              <a:rPr lang="tr-TR" sz="4000" dirty="0"/>
              <a:t>/</a:t>
            </a:r>
            <a:r>
              <a:rPr lang="tr-TR" sz="4000" dirty="0" err="1"/>
              <a:t>Redux</a:t>
            </a:r>
            <a:endParaRPr lang="tr-TR" sz="4000" dirty="0"/>
          </a:p>
          <a:p>
            <a:endParaRPr lang="en-GB" sz="4000" dirty="0"/>
          </a:p>
          <a:p>
            <a:r>
              <a:rPr lang="en-GB" sz="4000" dirty="0"/>
              <a:t>	Framework that is for developing interfaces: </a:t>
            </a:r>
            <a:r>
              <a:rPr lang="en-GB" sz="4000" dirty="0">
                <a:hlinkClick r:id="rId3"/>
              </a:rPr>
              <a:t>React</a:t>
            </a:r>
            <a:endParaRPr lang="en-GB" sz="4000" dirty="0"/>
          </a:p>
          <a:p>
            <a:endParaRPr lang="en-GB" sz="4000" dirty="0"/>
          </a:p>
          <a:p>
            <a:r>
              <a:rPr lang="en-GB" sz="4000" dirty="0"/>
              <a:t>	Database for storing : </a:t>
            </a:r>
            <a:r>
              <a:rPr lang="en-GB" sz="4000" dirty="0">
                <a:hlinkClick r:id="rId4"/>
              </a:rPr>
              <a:t>SQLite</a:t>
            </a:r>
            <a:endParaRPr lang="en-GB" sz="4000" dirty="0"/>
          </a:p>
          <a:p>
            <a:r>
              <a:rPr lang="tr-TR" sz="4000" dirty="0"/>
              <a:t>	</a:t>
            </a:r>
          </a:p>
          <a:p>
            <a:r>
              <a:rPr lang="tr-TR" sz="4000" dirty="0"/>
              <a:t>	Visual </a:t>
            </a:r>
            <a:r>
              <a:rPr lang="tr-TR" sz="4000" dirty="0" err="1"/>
              <a:t>Studio</a:t>
            </a:r>
            <a:r>
              <a:rPr lang="tr-TR" sz="4000" dirty="0"/>
              <a:t> </a:t>
            </a:r>
            <a:r>
              <a:rPr lang="tr-TR" sz="4000" dirty="0" err="1"/>
              <a:t>Code</a:t>
            </a:r>
            <a:endParaRPr lang="tr-TR" sz="4000" dirty="0"/>
          </a:p>
          <a:p>
            <a:r>
              <a:rPr lang="tr-TR" sz="4000" dirty="0"/>
              <a:t>	</a:t>
            </a:r>
          </a:p>
          <a:p>
            <a:endParaRPr lang="en-GB" sz="4000" dirty="0"/>
          </a:p>
        </p:txBody>
      </p:sp>
      <p:sp>
        <p:nvSpPr>
          <p:cNvPr id="43" name="TextBox 42">
            <a:extLst>
              <a:ext uri="{FF2B5EF4-FFF2-40B4-BE49-F238E27FC236}">
                <a16:creationId xmlns:a16="http://schemas.microsoft.com/office/drawing/2014/main" id="{891C57B1-251E-46BC-BBA3-ED4E29F3AA4A}"/>
              </a:ext>
            </a:extLst>
          </p:cNvPr>
          <p:cNvSpPr txBox="1"/>
          <p:nvPr/>
        </p:nvSpPr>
        <p:spPr>
          <a:xfrm>
            <a:off x="15663644" y="21176836"/>
            <a:ext cx="5029200" cy="400110"/>
          </a:xfrm>
          <a:prstGeom prst="rect">
            <a:avLst/>
          </a:prstGeom>
          <a:noFill/>
        </p:spPr>
        <p:txBody>
          <a:bodyPr wrap="square" rtlCol="0">
            <a:spAutoFit/>
          </a:bodyPr>
          <a:lstStyle/>
          <a:p>
            <a:pPr algn="ctr"/>
            <a:r>
              <a:rPr lang="en-GB" sz="2000" dirty="0"/>
              <a:t>Figure 1 – Login page. </a:t>
            </a:r>
          </a:p>
        </p:txBody>
      </p:sp>
      <p:sp>
        <p:nvSpPr>
          <p:cNvPr id="44" name="TextBox 43">
            <a:extLst>
              <a:ext uri="{FF2B5EF4-FFF2-40B4-BE49-F238E27FC236}">
                <a16:creationId xmlns:a16="http://schemas.microsoft.com/office/drawing/2014/main" id="{FFC96265-868E-4191-B7E0-16CF6AD32541}"/>
              </a:ext>
            </a:extLst>
          </p:cNvPr>
          <p:cNvSpPr txBox="1"/>
          <p:nvPr/>
        </p:nvSpPr>
        <p:spPr>
          <a:xfrm>
            <a:off x="15663644" y="28365340"/>
            <a:ext cx="5029200" cy="400110"/>
          </a:xfrm>
          <a:prstGeom prst="rect">
            <a:avLst/>
          </a:prstGeom>
          <a:noFill/>
        </p:spPr>
        <p:txBody>
          <a:bodyPr wrap="square" rtlCol="0">
            <a:spAutoFit/>
          </a:bodyPr>
          <a:lstStyle/>
          <a:p>
            <a:pPr algn="ctr"/>
            <a:r>
              <a:rPr lang="en-GB" sz="2000" dirty="0"/>
              <a:t>Figure </a:t>
            </a:r>
            <a:r>
              <a:rPr lang="tr-TR" sz="2000" dirty="0"/>
              <a:t>4</a:t>
            </a:r>
            <a:r>
              <a:rPr lang="en-GB" sz="2000" dirty="0"/>
              <a:t> -Reviewing total daily calorie intake</a:t>
            </a:r>
          </a:p>
        </p:txBody>
      </p:sp>
      <p:sp>
        <p:nvSpPr>
          <p:cNvPr id="45" name="TextBox 44">
            <a:extLst>
              <a:ext uri="{FF2B5EF4-FFF2-40B4-BE49-F238E27FC236}">
                <a16:creationId xmlns:a16="http://schemas.microsoft.com/office/drawing/2014/main" id="{300C1266-6744-4623-A4E6-5C2867CB5498}"/>
              </a:ext>
            </a:extLst>
          </p:cNvPr>
          <p:cNvSpPr txBox="1"/>
          <p:nvPr/>
        </p:nvSpPr>
        <p:spPr>
          <a:xfrm>
            <a:off x="24121731" y="27703951"/>
            <a:ext cx="5029200" cy="707886"/>
          </a:xfrm>
          <a:prstGeom prst="rect">
            <a:avLst/>
          </a:prstGeom>
          <a:noFill/>
        </p:spPr>
        <p:txBody>
          <a:bodyPr wrap="square" rtlCol="0">
            <a:spAutoFit/>
          </a:bodyPr>
          <a:lstStyle/>
          <a:p>
            <a:pPr algn="ctr"/>
            <a:r>
              <a:rPr lang="en-GB" sz="2000" dirty="0"/>
              <a:t>Figure </a:t>
            </a:r>
            <a:r>
              <a:rPr lang="tr-TR" sz="2000" dirty="0"/>
              <a:t>5 </a:t>
            </a:r>
            <a:r>
              <a:rPr lang="en-GB" sz="2000" dirty="0"/>
              <a:t> – Tracking daily calorie consumption from graphs</a:t>
            </a:r>
          </a:p>
        </p:txBody>
      </p:sp>
      <p:sp>
        <p:nvSpPr>
          <p:cNvPr id="37" name="Metin kutusu 36">
            <a:extLst>
              <a:ext uri="{FF2B5EF4-FFF2-40B4-BE49-F238E27FC236}">
                <a16:creationId xmlns:a16="http://schemas.microsoft.com/office/drawing/2014/main" id="{7046C9BA-95E5-2A29-11F1-5544E8CB50EA}"/>
              </a:ext>
            </a:extLst>
          </p:cNvPr>
          <p:cNvSpPr txBox="1"/>
          <p:nvPr/>
        </p:nvSpPr>
        <p:spPr>
          <a:xfrm>
            <a:off x="23771909" y="2525709"/>
            <a:ext cx="4633000" cy="1092607"/>
          </a:xfrm>
          <a:prstGeom prst="rect">
            <a:avLst/>
          </a:prstGeom>
          <a:noFill/>
        </p:spPr>
        <p:txBody>
          <a:bodyPr wrap="none" rtlCol="0">
            <a:spAutoFit/>
          </a:bodyPr>
          <a:lstStyle/>
          <a:p>
            <a:pPr algn="ctr"/>
            <a:r>
              <a:rPr lang="en-GB" sz="6500" dirty="0">
                <a:latin typeface="Times New Roman" panose="02020603050405020304" pitchFamily="18" charset="0"/>
                <a:cs typeface="Times New Roman" panose="02020603050405020304" pitchFamily="18" charset="0"/>
              </a:rPr>
              <a:t>Furkan</a:t>
            </a:r>
            <a:r>
              <a:rPr lang="en-GB" sz="6500" dirty="0"/>
              <a:t> SUCU</a:t>
            </a:r>
          </a:p>
        </p:txBody>
      </p:sp>
      <p:sp>
        <p:nvSpPr>
          <p:cNvPr id="51" name="TextBox 42">
            <a:extLst>
              <a:ext uri="{FF2B5EF4-FFF2-40B4-BE49-F238E27FC236}">
                <a16:creationId xmlns:a16="http://schemas.microsoft.com/office/drawing/2014/main" id="{DB12BAF3-C90C-9900-0D14-1290D5E6FD19}"/>
              </a:ext>
            </a:extLst>
          </p:cNvPr>
          <p:cNvSpPr txBox="1"/>
          <p:nvPr/>
        </p:nvSpPr>
        <p:spPr>
          <a:xfrm>
            <a:off x="23771909" y="21164491"/>
            <a:ext cx="5029200" cy="400110"/>
          </a:xfrm>
          <a:prstGeom prst="rect">
            <a:avLst/>
          </a:prstGeom>
          <a:noFill/>
        </p:spPr>
        <p:txBody>
          <a:bodyPr wrap="square" rtlCol="0">
            <a:spAutoFit/>
          </a:bodyPr>
          <a:lstStyle/>
          <a:p>
            <a:pPr algn="ctr"/>
            <a:r>
              <a:rPr lang="en-GB" sz="2000" dirty="0"/>
              <a:t>Figure </a:t>
            </a:r>
            <a:r>
              <a:rPr lang="tr-TR" sz="2000" dirty="0"/>
              <a:t>2</a:t>
            </a:r>
            <a:r>
              <a:rPr lang="en-GB" sz="2000" dirty="0"/>
              <a:t> – Adding food to the meal portion</a:t>
            </a:r>
          </a:p>
        </p:txBody>
      </p:sp>
      <p:sp>
        <p:nvSpPr>
          <p:cNvPr id="52" name="TextBox 42">
            <a:extLst>
              <a:ext uri="{FF2B5EF4-FFF2-40B4-BE49-F238E27FC236}">
                <a16:creationId xmlns:a16="http://schemas.microsoft.com/office/drawing/2014/main" id="{992D1F77-97C0-9D2E-D24C-366F735DCF35}"/>
              </a:ext>
            </a:extLst>
          </p:cNvPr>
          <p:cNvSpPr txBox="1"/>
          <p:nvPr/>
        </p:nvSpPr>
        <p:spPr>
          <a:xfrm>
            <a:off x="31755080" y="21210658"/>
            <a:ext cx="5029200" cy="707886"/>
          </a:xfrm>
          <a:prstGeom prst="rect">
            <a:avLst/>
          </a:prstGeom>
          <a:noFill/>
        </p:spPr>
        <p:txBody>
          <a:bodyPr wrap="square" rtlCol="0">
            <a:spAutoFit/>
          </a:bodyPr>
          <a:lstStyle/>
          <a:p>
            <a:pPr algn="ctr"/>
            <a:r>
              <a:rPr lang="en-GB" sz="2000" dirty="0"/>
              <a:t>Figure </a:t>
            </a:r>
            <a:r>
              <a:rPr lang="tr-TR" sz="2000" dirty="0"/>
              <a:t>3</a:t>
            </a:r>
            <a:r>
              <a:rPr lang="en-GB" sz="2000" dirty="0"/>
              <a:t> –Examining the nutritional elements of a pie chart</a:t>
            </a:r>
            <a:r>
              <a:rPr lang="tr-TR" sz="2000" dirty="0"/>
              <a:t>.</a:t>
            </a:r>
            <a:endParaRPr lang="en-GB" sz="2000" dirty="0"/>
          </a:p>
        </p:txBody>
      </p:sp>
      <p:sp>
        <p:nvSpPr>
          <p:cNvPr id="53" name="TextBox 43">
            <a:extLst>
              <a:ext uri="{FF2B5EF4-FFF2-40B4-BE49-F238E27FC236}">
                <a16:creationId xmlns:a16="http://schemas.microsoft.com/office/drawing/2014/main" id="{FF94C280-F39F-1EBE-54A2-A46163F9BAD4}"/>
              </a:ext>
            </a:extLst>
          </p:cNvPr>
          <p:cNvSpPr txBox="1"/>
          <p:nvPr/>
        </p:nvSpPr>
        <p:spPr>
          <a:xfrm>
            <a:off x="31437580" y="27857508"/>
            <a:ext cx="5029200" cy="707886"/>
          </a:xfrm>
          <a:prstGeom prst="rect">
            <a:avLst/>
          </a:prstGeom>
          <a:noFill/>
        </p:spPr>
        <p:txBody>
          <a:bodyPr wrap="square" rtlCol="0">
            <a:spAutoFit/>
          </a:bodyPr>
          <a:lstStyle/>
          <a:p>
            <a:pPr algn="ctr"/>
            <a:r>
              <a:rPr lang="en-GB" sz="2000" dirty="0"/>
              <a:t>Figure </a:t>
            </a:r>
            <a:r>
              <a:rPr lang="tr-TR" sz="2000" dirty="0"/>
              <a:t>6</a:t>
            </a:r>
            <a:r>
              <a:rPr lang="en-GB" sz="2000" dirty="0"/>
              <a:t> – Tracking your daily weight from the chart</a:t>
            </a:r>
          </a:p>
        </p:txBody>
      </p:sp>
      <p:pic>
        <p:nvPicPr>
          <p:cNvPr id="17" name="Resim 16">
            <a:extLst>
              <a:ext uri="{FF2B5EF4-FFF2-40B4-BE49-F238E27FC236}">
                <a16:creationId xmlns:a16="http://schemas.microsoft.com/office/drawing/2014/main" id="{745FFFF7-1096-924E-8489-BF83E5778E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54879" y="15421696"/>
            <a:ext cx="7112000" cy="2743200"/>
          </a:xfrm>
          <a:prstGeom prst="rect">
            <a:avLst/>
          </a:prstGeom>
        </p:spPr>
      </p:pic>
      <p:pic>
        <p:nvPicPr>
          <p:cNvPr id="28" name="Resim 27">
            <a:extLst>
              <a:ext uri="{FF2B5EF4-FFF2-40B4-BE49-F238E27FC236}">
                <a16:creationId xmlns:a16="http://schemas.microsoft.com/office/drawing/2014/main" id="{DAE08013-95E8-AA48-9C86-E137383BD7B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67919" y="15729926"/>
            <a:ext cx="8039100" cy="1790700"/>
          </a:xfrm>
          <a:prstGeom prst="rect">
            <a:avLst/>
          </a:prstGeom>
        </p:spPr>
      </p:pic>
      <p:pic>
        <p:nvPicPr>
          <p:cNvPr id="31" name="Resim 30">
            <a:extLst>
              <a:ext uri="{FF2B5EF4-FFF2-40B4-BE49-F238E27FC236}">
                <a16:creationId xmlns:a16="http://schemas.microsoft.com/office/drawing/2014/main" id="{724A7D5B-0DA6-6447-A1AC-92A82E39F3E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072580" y="15718357"/>
            <a:ext cx="4394200" cy="2222500"/>
          </a:xfrm>
          <a:prstGeom prst="rect">
            <a:avLst/>
          </a:prstGeom>
        </p:spPr>
      </p:pic>
      <p:pic>
        <p:nvPicPr>
          <p:cNvPr id="34" name="Resim 33" descr="metin içeren bir resim&#10;&#10;Açıklama otomatik olarak oluşturuldu">
            <a:extLst>
              <a:ext uri="{FF2B5EF4-FFF2-40B4-BE49-F238E27FC236}">
                <a16:creationId xmlns:a16="http://schemas.microsoft.com/office/drawing/2014/main" id="{684D276B-943A-564C-8CF2-522F72D7B6C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851094" y="24794296"/>
            <a:ext cx="2654300" cy="2260600"/>
          </a:xfrm>
          <a:prstGeom prst="rect">
            <a:avLst/>
          </a:prstGeom>
        </p:spPr>
      </p:pic>
      <p:pic>
        <p:nvPicPr>
          <p:cNvPr id="40" name="Resim 39">
            <a:extLst>
              <a:ext uri="{FF2B5EF4-FFF2-40B4-BE49-F238E27FC236}">
                <a16:creationId xmlns:a16="http://schemas.microsoft.com/office/drawing/2014/main" id="{D0E8D814-31E6-A04F-B967-4C606A109F6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931880" y="24056836"/>
            <a:ext cx="12534900" cy="2870200"/>
          </a:xfrm>
          <a:prstGeom prst="rect">
            <a:avLst/>
          </a:prstGeom>
        </p:spPr>
      </p:pic>
    </p:spTree>
    <p:extLst>
      <p:ext uri="{BB962C8B-B14F-4D97-AF65-F5344CB8AC3E}">
        <p14:creationId xmlns:p14="http://schemas.microsoft.com/office/powerpoint/2010/main" val="479649366"/>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941</TotalTime>
  <Words>480</Words>
  <Application>Microsoft Macintosh PowerPoint</Application>
  <PresentationFormat>Özel</PresentationFormat>
  <Paragraphs>57</Paragraphs>
  <Slides>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-apple-system</vt:lpstr>
      <vt:lpstr>Arial</vt:lpstr>
      <vt:lpstr>Calibri</vt:lpstr>
      <vt:lpstr>Calibri Light</vt:lpstr>
      <vt:lpstr>Times New Roman</vt:lpstr>
      <vt:lpstr>Office Teması</vt:lpstr>
      <vt:lpstr>  SUMMARY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Oruç Raif Önvural</dc:creator>
  <cp:lastModifiedBy>Furkan SUCU</cp:lastModifiedBy>
  <cp:revision>38</cp:revision>
  <dcterms:created xsi:type="dcterms:W3CDTF">2021-04-16T10:58:52Z</dcterms:created>
  <dcterms:modified xsi:type="dcterms:W3CDTF">2022-06-23T23:46:05Z</dcterms:modified>
</cp:coreProperties>
</file>