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51206400" cy="512064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5D82E-4C98-4B20-B308-3455139C61A3}" v="451" dt="2021-06-13T10:21:27.942"/>
    <p1510:client id="{547D95E2-9C9D-4B7D-8916-8F0DC7193017}" v="4336" dt="2021-06-14T10:32:09.609"/>
    <p1510:client id="{5D5FD10E-0147-411A-ADDE-CC646180A95D}" v="952" dt="2021-06-14T09:37:38.060"/>
    <p1510:client id="{90D54826-0B0A-438A-9B08-F6FA3D1F3C67}" v="3695" dt="2021-06-14T08:35:23.394"/>
    <p1510:client id="{9DD6371F-E617-4403-A680-EED3361E60B1}" v="5654" dt="2021-06-13T17:24:50.344"/>
    <p1510:client id="{BB38688B-FA6A-42A2-A321-6B034910A6AC}" v="186" dt="2021-06-13T10:17:27.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 d="100"/>
          <a:sy n="10" d="100"/>
        </p:scale>
        <p:origin x="1612" y="-360"/>
      </p:cViewPr>
      <p:guideLst>
        <p:guide orient="horz" pos="16128"/>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8380311"/>
            <a:ext cx="43525440" cy="17827413"/>
          </a:xfrm>
        </p:spPr>
        <p:txBody>
          <a:bodyPr anchor="b"/>
          <a:lstStyle>
            <a:lvl1pPr algn="ctr">
              <a:defRPr sz="33600"/>
            </a:lvl1pPr>
          </a:lstStyle>
          <a:p>
            <a:r>
              <a:rPr lang="tr-TR"/>
              <a:t>Asıl başlık stili için tıklatın</a:t>
            </a:r>
            <a:endParaRPr lang="en-US"/>
          </a:p>
        </p:txBody>
      </p:sp>
      <p:sp>
        <p:nvSpPr>
          <p:cNvPr id="3" name="Subtitle 2"/>
          <p:cNvSpPr>
            <a:spLocks noGrp="1"/>
          </p:cNvSpPr>
          <p:nvPr>
            <p:ph type="subTitle" idx="1"/>
          </p:nvPr>
        </p:nvSpPr>
        <p:spPr>
          <a:xfrm>
            <a:off x="6400800" y="26895217"/>
            <a:ext cx="38404800" cy="12363023"/>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002B7C35-BD45-4009-8414-B331CA31B83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8866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02B7C35-BD45-4009-8414-B331CA31B83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6754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726267"/>
            <a:ext cx="11041380" cy="43395057"/>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3520443" y="2726267"/>
            <a:ext cx="32484060" cy="4339505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02B7C35-BD45-4009-8414-B331CA31B83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093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02B7C35-BD45-4009-8414-B331CA31B83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40111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493773" y="12766055"/>
            <a:ext cx="44165520" cy="21300436"/>
          </a:xfrm>
        </p:spPr>
        <p:txBody>
          <a:bodyPr anchor="b"/>
          <a:lstStyle>
            <a:lvl1pPr>
              <a:defRPr sz="33600"/>
            </a:lvl1pPr>
          </a:lstStyle>
          <a:p>
            <a:r>
              <a:rPr lang="tr-TR"/>
              <a:t>Asıl başlık stili için tıklatın</a:t>
            </a:r>
            <a:endParaRPr lang="en-US"/>
          </a:p>
        </p:txBody>
      </p:sp>
      <p:sp>
        <p:nvSpPr>
          <p:cNvPr id="3" name="Text Placeholder 2"/>
          <p:cNvSpPr>
            <a:spLocks noGrp="1"/>
          </p:cNvSpPr>
          <p:nvPr>
            <p:ph type="body" idx="1"/>
          </p:nvPr>
        </p:nvSpPr>
        <p:spPr>
          <a:xfrm>
            <a:off x="3493773" y="34268002"/>
            <a:ext cx="44165520" cy="11201396"/>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02B7C35-BD45-4009-8414-B331CA31B83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1535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35204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259232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002B7C35-BD45-4009-8414-B331CA31B834}"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4331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3527110" y="2726278"/>
            <a:ext cx="44165520" cy="9897537"/>
          </a:xfrm>
        </p:spPr>
        <p:txBody>
          <a:bodyPr/>
          <a:lstStyle/>
          <a:p>
            <a:r>
              <a:rPr lang="tr-TR"/>
              <a:t>Asıl başlık stili için tıklatın</a:t>
            </a:r>
            <a:endParaRPr lang="en-US"/>
          </a:p>
        </p:txBody>
      </p:sp>
      <p:sp>
        <p:nvSpPr>
          <p:cNvPr id="3" name="Text Placeholder 2"/>
          <p:cNvSpPr>
            <a:spLocks noGrp="1"/>
          </p:cNvSpPr>
          <p:nvPr>
            <p:ph type="body" idx="1"/>
          </p:nvPr>
        </p:nvSpPr>
        <p:spPr>
          <a:xfrm>
            <a:off x="3527115" y="12552684"/>
            <a:ext cx="21662704"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4" name="Content Placeholder 3"/>
          <p:cNvSpPr>
            <a:spLocks noGrp="1"/>
          </p:cNvSpPr>
          <p:nvPr>
            <p:ph sz="half" idx="2"/>
          </p:nvPr>
        </p:nvSpPr>
        <p:spPr>
          <a:xfrm>
            <a:off x="3527115" y="18704560"/>
            <a:ext cx="21662704"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25923243" y="12552684"/>
            <a:ext cx="21769390"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6" name="Content Placeholder 5"/>
          <p:cNvSpPr>
            <a:spLocks noGrp="1"/>
          </p:cNvSpPr>
          <p:nvPr>
            <p:ph sz="quarter" idx="4"/>
          </p:nvPr>
        </p:nvSpPr>
        <p:spPr>
          <a:xfrm>
            <a:off x="25923243" y="18704560"/>
            <a:ext cx="21769390"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02B7C35-BD45-4009-8414-B331CA31B834}"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4739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002B7C35-BD45-4009-8414-B331CA31B834}"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0983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B7C35-BD45-4009-8414-B331CA31B834}"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34854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a:p>
        </p:txBody>
      </p:sp>
      <p:sp>
        <p:nvSpPr>
          <p:cNvPr id="3" name="Content Placeholder 2"/>
          <p:cNvSpPr>
            <a:spLocks noGrp="1"/>
          </p:cNvSpPr>
          <p:nvPr>
            <p:ph idx="1"/>
          </p:nvPr>
        </p:nvSpPr>
        <p:spPr>
          <a:xfrm>
            <a:off x="21769390" y="7372785"/>
            <a:ext cx="25923240" cy="36389733"/>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93713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a:p>
        </p:txBody>
      </p:sp>
      <p:sp>
        <p:nvSpPr>
          <p:cNvPr id="3" name="Picture Placeholder 2"/>
          <p:cNvSpPr>
            <a:spLocks noGrp="1" noChangeAspect="1"/>
          </p:cNvSpPr>
          <p:nvPr>
            <p:ph type="pic" idx="1"/>
          </p:nvPr>
        </p:nvSpPr>
        <p:spPr>
          <a:xfrm>
            <a:off x="21769390" y="7372785"/>
            <a:ext cx="25923240" cy="36389733"/>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tr-TR"/>
              <a:t>Resim eklemek için simgeyi tıklatın</a:t>
            </a:r>
            <a:endParaRPr lang="en-US"/>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7476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726278"/>
            <a:ext cx="44165520" cy="9897537"/>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Text Placeholder 2"/>
          <p:cNvSpPr>
            <a:spLocks noGrp="1"/>
          </p:cNvSpPr>
          <p:nvPr>
            <p:ph type="body" idx="1"/>
          </p:nvPr>
        </p:nvSpPr>
        <p:spPr>
          <a:xfrm>
            <a:off x="3520440" y="13631334"/>
            <a:ext cx="44165520" cy="3248999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3520440" y="47460758"/>
            <a:ext cx="11521440" cy="2726267"/>
          </a:xfrm>
          <a:prstGeom prst="rect">
            <a:avLst/>
          </a:prstGeom>
        </p:spPr>
        <p:txBody>
          <a:bodyPr vert="horz" lIns="91440" tIns="45720" rIns="91440" bIns="45720" rtlCol="0" anchor="ctr"/>
          <a:lstStyle>
            <a:lvl1pPr algn="l">
              <a:defRPr sz="6720">
                <a:solidFill>
                  <a:schemeClr val="tx1">
                    <a:tint val="75000"/>
                  </a:schemeClr>
                </a:solidFill>
              </a:defRPr>
            </a:lvl1pPr>
          </a:lstStyle>
          <a:p>
            <a:fld id="{002B7C35-BD45-4009-8414-B331CA31B834}" type="datetimeFigureOut">
              <a:rPr lang="en-US" smtClean="0"/>
              <a:t>6/14/2021</a:t>
            </a:fld>
            <a:endParaRPr lang="en-US"/>
          </a:p>
        </p:txBody>
      </p:sp>
      <p:sp>
        <p:nvSpPr>
          <p:cNvPr id="5" name="Footer Placeholder 4"/>
          <p:cNvSpPr>
            <a:spLocks noGrp="1"/>
          </p:cNvSpPr>
          <p:nvPr>
            <p:ph type="ftr" sz="quarter" idx="3"/>
          </p:nvPr>
        </p:nvSpPr>
        <p:spPr>
          <a:xfrm>
            <a:off x="16962120" y="47460758"/>
            <a:ext cx="17282160" cy="2726267"/>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47460758"/>
            <a:ext cx="11521440" cy="2726267"/>
          </a:xfrm>
          <a:prstGeom prst="rect">
            <a:avLst/>
          </a:prstGeom>
        </p:spPr>
        <p:txBody>
          <a:bodyPr vert="horz" lIns="91440" tIns="45720" rIns="91440" bIns="45720" rtlCol="0" anchor="ctr"/>
          <a:lstStyle>
            <a:lvl1pPr algn="r">
              <a:defRPr sz="6720">
                <a:solidFill>
                  <a:schemeClr val="tx1">
                    <a:tint val="75000"/>
                  </a:schemeClr>
                </a:solidFill>
              </a:defRPr>
            </a:lvl1pPr>
          </a:lstStyle>
          <a:p>
            <a:fld id="{45656D91-BD74-46A6-B6EF-84F494F3BF7D}" type="slidenum">
              <a:rPr lang="en-US" smtClean="0"/>
              <a:t>‹#›</a:t>
            </a:fld>
            <a:endParaRPr lang="en-US"/>
          </a:p>
        </p:txBody>
      </p:sp>
    </p:spTree>
    <p:extLst>
      <p:ext uri="{BB962C8B-B14F-4D97-AF65-F5344CB8AC3E}">
        <p14:creationId xmlns:p14="http://schemas.microsoft.com/office/powerpoint/2010/main" val="458033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https://github.com/dhvaneshshah97/Quiz_App_React_Native" TargetMode="External"/><Relationship Id="rId7" Type="http://schemas.openxmlformats.org/officeDocument/2006/relationships/hyperlink" Target="https://github.com/javarahulsharma/react-native-material-textfield.git" TargetMode="Externa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hyperlink" Target="https://github.com/KevinQE21/SumGame" TargetMode="Externa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s://github.com/" TargetMode="External"/><Relationship Id="rId11" Type="http://schemas.openxmlformats.org/officeDocument/2006/relationships/image" Target="../media/image4.png"/><Relationship Id="rId5" Type="http://schemas.openxmlformats.org/officeDocument/2006/relationships/hyperlink" Target="https://stackoverflow.com/" TargetMode="External"/><Relationship Id="rId15" Type="http://schemas.openxmlformats.org/officeDocument/2006/relationships/image" Target="../media/image8.png"/><Relationship Id="rId10" Type="http://schemas.openxmlformats.org/officeDocument/2006/relationships/image" Target="../media/image3.png"/><Relationship Id="rId19" Type="http://schemas.openxmlformats.org/officeDocument/2006/relationships/image" Target="../media/image12.png"/><Relationship Id="rId4" Type="http://schemas.openxmlformats.org/officeDocument/2006/relationships/hyperlink" Target="https://npistanbul.com/alzheimer-testi" TargetMode="External"/><Relationship Id="rId9" Type="http://schemas.openxmlformats.org/officeDocument/2006/relationships/image" Target="../media/image2.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87716" y="4186685"/>
            <a:ext cx="9560176" cy="6640423"/>
          </a:xfrm>
        </p:spPr>
        <p:txBody>
          <a:bodyPr>
            <a:normAutofit/>
          </a:bodyPr>
          <a:lstStyle/>
          <a:p>
            <a:pPr algn="just"/>
            <a:r>
              <a:rPr lang="tr-TR" sz="6000" b="1" dirty="0"/>
              <a:t>ÖZET</a:t>
            </a:r>
            <a:br>
              <a:rPr lang="tr-TR" sz="6000" b="1" dirty="0"/>
            </a:br>
            <a:r>
              <a:rPr lang="tr-TR" sz="2800" dirty="0" err="1"/>
              <a:t>AlzApp</a:t>
            </a:r>
            <a:r>
              <a:rPr lang="tr-TR" sz="2800" dirty="0">
                <a:ea typeface="+mj-lt"/>
                <a:cs typeface="+mj-lt"/>
              </a:rPr>
              <a:t>, Alzheimer hastaları için, hastalığın ilerleyişini yavaşlatmaya yönelik oyunlar,  herhangi bir kullanıcı için teşhis koymaya yönelik test içeren bir mobil uygulamadır. Uygulamayı kullanan kişiler, ilaç saatlerinde ve uygulama içerisinde o gün yapmaları gereken egzersizleri unutmamaları için belirli zaman aralıklarında bildirimler alabilirler.</a:t>
            </a:r>
            <a:br>
              <a:rPr lang="tr-TR" sz="2800" dirty="0">
                <a:ea typeface="+mj-lt"/>
                <a:cs typeface="+mj-lt"/>
              </a:rPr>
            </a:br>
            <a:r>
              <a:rPr lang="tr-TR" sz="2800" dirty="0">
                <a:ea typeface="+mj-lt"/>
                <a:cs typeface="+mj-lt"/>
              </a:rPr>
              <a:t>Uygulamanın Alzheimer hastaları tarafından kullanılacağı düşünülerek kullanımının oldukça kolay olması göz önünde bulunduruldu.</a:t>
            </a:r>
          </a:p>
          <a:p>
            <a:endParaRPr lang="tr-TR" sz="4800" dirty="0"/>
          </a:p>
        </p:txBody>
      </p:sp>
      <p:sp>
        <p:nvSpPr>
          <p:cNvPr id="4" name="Metin kutusu 3"/>
          <p:cNvSpPr txBox="1"/>
          <p:nvPr/>
        </p:nvSpPr>
        <p:spPr>
          <a:xfrm>
            <a:off x="15762570" y="833120"/>
            <a:ext cx="18563951" cy="4955203"/>
          </a:xfrm>
          <a:prstGeom prst="rect">
            <a:avLst/>
          </a:prstGeom>
          <a:noFill/>
        </p:spPr>
        <p:txBody>
          <a:bodyPr wrap="square" lIns="91440" tIns="45720" rIns="91440" bIns="45720" rtlCol="0" anchor="t">
            <a:spAutoFit/>
          </a:bodyPr>
          <a:lstStyle/>
          <a:p>
            <a:pPr algn="ctr"/>
            <a:r>
              <a:rPr lang="tr-TR" sz="8000" dirty="0"/>
              <a:t>Proje Başlığı</a:t>
            </a:r>
          </a:p>
          <a:p>
            <a:pPr algn="ctr"/>
            <a:r>
              <a:rPr lang="tr-TR" sz="6000" dirty="0">
                <a:cs typeface="Calibri"/>
              </a:rPr>
              <a:t>Alzheimer Hastalarına Yönelik Uygulama</a:t>
            </a:r>
          </a:p>
          <a:p>
            <a:pPr algn="ctr"/>
            <a:r>
              <a:rPr lang="tr-TR" sz="6000" dirty="0" err="1">
                <a:cs typeface="Calibri"/>
              </a:rPr>
              <a:t>AlzApp</a:t>
            </a:r>
            <a:endParaRPr lang="tr-TR" sz="6000" dirty="0">
              <a:cs typeface="Calibri"/>
            </a:endParaRPr>
          </a:p>
          <a:p>
            <a:pPr algn="ctr"/>
            <a:endParaRPr lang="tr-TR" sz="1600" dirty="0"/>
          </a:p>
          <a:p>
            <a:pPr algn="ctr"/>
            <a:endParaRPr lang="tr-TR" sz="1600" dirty="0"/>
          </a:p>
          <a:p>
            <a:pPr algn="ctr"/>
            <a:r>
              <a:rPr lang="tr-TR" sz="4400" dirty="0">
                <a:cs typeface="Calibri"/>
              </a:rPr>
              <a:t>Ata Akçay, Işıl Deniz Öztürk, Hilal Ayışığı</a:t>
            </a:r>
          </a:p>
          <a:p>
            <a:pPr algn="ctr"/>
            <a:endParaRPr lang="en-US" sz="4000" dirty="0">
              <a:cs typeface="Calibri"/>
            </a:endParaRPr>
          </a:p>
        </p:txBody>
      </p:sp>
      <p:sp>
        <p:nvSpPr>
          <p:cNvPr id="6" name="Unvan 1"/>
          <p:cNvSpPr txBox="1">
            <a:spLocks/>
          </p:cNvSpPr>
          <p:nvPr/>
        </p:nvSpPr>
        <p:spPr>
          <a:xfrm>
            <a:off x="2098711" y="12039600"/>
            <a:ext cx="9560176" cy="10853945"/>
          </a:xfrm>
          <a:prstGeom prst="rect">
            <a:avLst/>
          </a:prstGeom>
        </p:spPr>
        <p:txBody>
          <a:bodyPr vert="horz" lIns="91440" tIns="45720" rIns="91440" bIns="45720" rtlCol="0" anchor="b">
            <a:normAutofit fontScale="25000" lnSpcReduction="2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tr-TR" sz="28800" b="1" dirty="0">
              <a:cs typeface="Calibri Light"/>
            </a:endParaRPr>
          </a:p>
          <a:p>
            <a:r>
              <a:rPr lang="tr-TR" sz="26400" b="1" dirty="0"/>
              <a:t>GİRİŞ</a:t>
            </a:r>
            <a:endParaRPr lang="tr-TR" sz="24000" dirty="0">
              <a:cs typeface="Calibri Light"/>
            </a:endParaRPr>
          </a:p>
          <a:p>
            <a:endParaRPr lang="tr-TR" sz="9600" dirty="0">
              <a:cs typeface="Calibri Light"/>
            </a:endParaRPr>
          </a:p>
          <a:p>
            <a:br>
              <a:rPr lang="tr-TR" sz="9600" dirty="0"/>
            </a:br>
            <a:endParaRPr lang="tr-TR" sz="8000" dirty="0">
              <a:ea typeface="+mj-lt"/>
              <a:cs typeface="+mj-lt"/>
            </a:endParaRPr>
          </a:p>
          <a:p>
            <a:pPr algn="just"/>
            <a:r>
              <a:rPr lang="tr-TR" sz="9600" dirty="0">
                <a:ea typeface="+mj-lt"/>
                <a:cs typeface="+mj-lt"/>
              </a:rPr>
              <a:t>Alzheimer yavaş ilerleyen, zihinsel aktivitelerin (hafıza, iletişim, planlama gibi) azalmasına yol açan bir hastalıktır. Hastalığın doğasında sağlıklı beyin hücrelerinin sayısında azalma ve var olan beyin hücrelerinin birbirleri ile iletişimini kaybetmesi var. Dolayısıyla Alzheimer hastalarındaki beyin hücrelerinin ölümü hastalığın geri dönüşümsüz olduğunu gösteriyor. Yani eğer zihinsel gücünüz Alzheimer ile azalırsa bunu yerine getirmek mümkün değildir.</a:t>
            </a:r>
            <a:endParaRPr lang="tr-TR" sz="9600" dirty="0">
              <a:cs typeface="Calibri Light" panose="020F0302020204030204"/>
            </a:endParaRPr>
          </a:p>
          <a:p>
            <a:pPr algn="just"/>
            <a:endParaRPr lang="tr-TR" sz="9600" dirty="0">
              <a:ea typeface="+mj-lt"/>
              <a:cs typeface="+mj-lt"/>
            </a:endParaRPr>
          </a:p>
          <a:p>
            <a:pPr algn="just"/>
            <a:r>
              <a:rPr lang="tr-TR" sz="9600" dirty="0">
                <a:ea typeface="+mj-lt"/>
                <a:cs typeface="+mj-lt"/>
              </a:rPr>
              <a:t>Alzheimer hastalığının kesin bir tedavisi olmadığı için en iyi seçenek olan ilerleyişini yavaşlatmaya çalışarak, bu hastalığa sahip veya ailesinde bu hastalık olan birçok insanın hayatını biraz olsun kolaylaştırılması amaçlanmıştır.</a:t>
            </a:r>
            <a:endParaRPr lang="tr-TR" sz="9600" dirty="0">
              <a:cs typeface="Calibri Light"/>
            </a:endParaRPr>
          </a:p>
          <a:p>
            <a:pPr algn="just"/>
            <a:r>
              <a:rPr lang="tr-TR" sz="9600" dirty="0"/>
              <a:t>Projemiz, Alzheimer hastalarına yönelik uygulama olmamasının yokluğu göz önüne alınarak, onların ve ailelerinin ihtiyaçlarına yönelik oluşturulmuştur.</a:t>
            </a:r>
            <a:r>
              <a:rPr lang="tr-TR" sz="9600" dirty="0">
                <a:ea typeface="+mj-lt"/>
                <a:cs typeface="+mj-lt"/>
              </a:rPr>
              <a:t> Uygulamanın daha fazla kullanışlı,  faydalı hale gelmesi ve doktor  kontrolünde ilerlenebilip, kaydedilen egzersiz sonuçların incelenerek tedavide daha sağlıklı bir yol izlenilmesini  amaçlamaktadır.</a:t>
            </a:r>
          </a:p>
          <a:p>
            <a:pPr algn="just"/>
            <a:endParaRPr lang="tr-TR" sz="7200" dirty="0">
              <a:ea typeface="+mj-lt"/>
              <a:cs typeface="+mj-lt"/>
            </a:endParaRPr>
          </a:p>
          <a:p>
            <a:pPr algn="just"/>
            <a:endParaRPr lang="tr-TR" sz="2800" dirty="0">
              <a:cs typeface="Calibri Light"/>
            </a:endParaRPr>
          </a:p>
          <a:p>
            <a:pPr algn="just"/>
            <a:endParaRPr lang="tr-TR" sz="2800" dirty="0">
              <a:cs typeface="Calibri Light"/>
            </a:endParaRPr>
          </a:p>
          <a:p>
            <a:pPr algn="just"/>
            <a:endParaRPr lang="tr-TR" sz="2800" dirty="0">
              <a:cs typeface="Calibri Light"/>
            </a:endParaRPr>
          </a:p>
          <a:p>
            <a:pPr algn="just"/>
            <a:endParaRPr lang="tr-TR" sz="4800" dirty="0">
              <a:cs typeface="Calibri Light"/>
            </a:endParaRPr>
          </a:p>
          <a:p>
            <a:pPr algn="just"/>
            <a:endParaRPr lang="tr-TR" sz="4800" dirty="0">
              <a:cs typeface="Calibri Light"/>
            </a:endParaRPr>
          </a:p>
          <a:p>
            <a:pPr algn="just"/>
            <a:endParaRPr lang="tr-TR" sz="4800" dirty="0">
              <a:cs typeface="Calibri Light"/>
            </a:endParaRPr>
          </a:p>
          <a:p>
            <a:pPr algn="l"/>
            <a:br>
              <a:rPr lang="tr-TR" sz="4800" dirty="0"/>
            </a:br>
            <a:endParaRPr lang="tr-TR" sz="4800" dirty="0">
              <a:cs typeface="Calibri Light"/>
            </a:endParaRPr>
          </a:p>
          <a:p>
            <a:pPr algn="l"/>
            <a:endParaRPr lang="tr-TR" sz="4800" dirty="0">
              <a:cs typeface="Calibri Light"/>
            </a:endParaRPr>
          </a:p>
          <a:p>
            <a:pPr algn="l"/>
            <a:endParaRPr lang="tr-TR" sz="4800" dirty="0">
              <a:cs typeface="Calibri Light"/>
            </a:endParaRPr>
          </a:p>
          <a:p>
            <a:pPr algn="l"/>
            <a:endParaRPr lang="tr-TR" sz="4800" dirty="0">
              <a:cs typeface="Calibri Light"/>
            </a:endParaRPr>
          </a:p>
          <a:p>
            <a:pPr algn="l"/>
            <a:endParaRPr lang="tr-TR" sz="4800" dirty="0">
              <a:cs typeface="Calibri Light"/>
            </a:endParaRPr>
          </a:p>
          <a:p>
            <a:pPr algn="l"/>
            <a:endParaRPr lang="tr-TR" sz="4800" dirty="0">
              <a:cs typeface="Calibri Light"/>
            </a:endParaRPr>
          </a:p>
          <a:p>
            <a:pPr algn="l"/>
            <a:endParaRPr lang="tr-TR" sz="4800" dirty="0">
              <a:cs typeface="Calibri Light"/>
            </a:endParaRPr>
          </a:p>
          <a:p>
            <a:pPr algn="l"/>
            <a:endParaRPr lang="tr-TR" sz="4800" dirty="0">
              <a:cs typeface="Calibri Light"/>
            </a:endParaRPr>
          </a:p>
          <a:p>
            <a:pPr algn="l"/>
            <a:endParaRPr lang="tr-TR" sz="4800" dirty="0">
              <a:cs typeface="Calibri Light"/>
            </a:endParaRPr>
          </a:p>
          <a:p>
            <a:pPr algn="l"/>
            <a:br>
              <a:rPr lang="tr-TR" sz="4800" dirty="0"/>
            </a:br>
            <a:br>
              <a:rPr lang="tr-TR" sz="4800" dirty="0"/>
            </a:br>
            <a:endParaRPr lang="en-US" sz="4800" dirty="0">
              <a:cs typeface="Calibri Light"/>
            </a:endParaRPr>
          </a:p>
        </p:txBody>
      </p:sp>
      <p:sp>
        <p:nvSpPr>
          <p:cNvPr id="9" name="Unvan 1"/>
          <p:cNvSpPr txBox="1">
            <a:spLocks/>
          </p:cNvSpPr>
          <p:nvPr/>
        </p:nvSpPr>
        <p:spPr>
          <a:xfrm>
            <a:off x="2090086" y="23945012"/>
            <a:ext cx="9560175" cy="17585426"/>
          </a:xfrm>
          <a:prstGeom prst="rect">
            <a:avLst/>
          </a:prstGeom>
        </p:spPr>
        <p:txBody>
          <a:bodyPr vert="horz" lIns="91440" tIns="45720" rIns="91440" bIns="45720" rtlCol="0" anchor="b">
            <a:normAutofit fontScale="47500" lnSpcReduction="2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r>
              <a:rPr lang="tr-TR" sz="6000" b="1" dirty="0"/>
              <a:t>YÖNTEM</a:t>
            </a:r>
          </a:p>
          <a:p>
            <a:pPr algn="l"/>
            <a:endParaRPr lang="tr-TR" sz="4800" dirty="0"/>
          </a:p>
          <a:p>
            <a:pPr algn="just"/>
            <a:r>
              <a:rPr lang="tr-TR" sz="4800" dirty="0"/>
              <a:t>Uygulamamızı geliştirmeye başlamadan önce, Alzheimer hastalığını, bu hastalık tedavisinde hastalara fayda sağlayacak egzersizleri, ayrıca bu hastalık ile hasta ve yakınları için gelen zorlukları, hem internet üzerinden hem de  Alzheimer hastası ile yaşamış kişilerden öğrendikten sonra, uygulamanın içeriğine karar verilmiştir. </a:t>
            </a:r>
            <a:endParaRPr lang="tr-TR" sz="4800" dirty="0">
              <a:cs typeface="Calibri Light"/>
            </a:endParaRPr>
          </a:p>
          <a:p>
            <a:pPr algn="just"/>
            <a:endParaRPr lang="tr-TR" sz="4800" dirty="0"/>
          </a:p>
          <a:p>
            <a:pPr algn="just"/>
            <a:r>
              <a:rPr lang="tr-TR" sz="4800" dirty="0">
                <a:cs typeface="Calibri Light" panose="020F0302020204030204"/>
              </a:rPr>
              <a:t>Araştırmalar sonucunda, faydalı olacak çeşitli kategoriler belirlenerek, bu kategorilere uygun olan oyunlar, uygulamamızın geri kalanı gibi </a:t>
            </a:r>
            <a:r>
              <a:rPr lang="tr-TR" sz="4800" dirty="0" err="1">
                <a:cs typeface="Calibri Light" panose="020F0302020204030204"/>
              </a:rPr>
              <a:t>JavaScript</a:t>
            </a:r>
            <a:r>
              <a:rPr lang="tr-TR" sz="4800" dirty="0">
                <a:cs typeface="Calibri Light" panose="020F0302020204030204"/>
              </a:rPr>
              <a:t> dilinde yazılmıştır.</a:t>
            </a:r>
          </a:p>
          <a:p>
            <a:pPr algn="just"/>
            <a:endParaRPr lang="tr-TR" sz="4800" dirty="0">
              <a:cs typeface="Calibri Light" panose="020F0302020204030204"/>
            </a:endParaRPr>
          </a:p>
          <a:p>
            <a:pPr algn="just"/>
            <a:r>
              <a:rPr lang="tr-TR" sz="4800" dirty="0">
                <a:cs typeface="Calibri Light" panose="020F0302020204030204"/>
              </a:rPr>
              <a:t>IOS ve </a:t>
            </a:r>
            <a:r>
              <a:rPr lang="tr-TR" sz="4800" dirty="0" err="1">
                <a:cs typeface="Calibri Light" panose="020F0302020204030204"/>
              </a:rPr>
              <a:t>Android</a:t>
            </a:r>
            <a:r>
              <a:rPr lang="tr-TR" sz="4800" dirty="0">
                <a:cs typeface="Calibri Light" panose="020F0302020204030204"/>
              </a:rPr>
              <a:t> platformlarında en az efor sarf ederek bir uygulama çıkarabilmek için </a:t>
            </a:r>
            <a:r>
              <a:rPr lang="tr-TR" sz="4800" dirty="0" err="1">
                <a:cs typeface="Calibri Light" panose="020F0302020204030204"/>
              </a:rPr>
              <a:t>React</a:t>
            </a:r>
            <a:r>
              <a:rPr lang="tr-TR" sz="4800" dirty="0">
                <a:cs typeface="Calibri Light" panose="020F0302020204030204"/>
              </a:rPr>
              <a:t> </a:t>
            </a:r>
            <a:r>
              <a:rPr lang="tr-TR" sz="4800" dirty="0" err="1">
                <a:cs typeface="Calibri Light" panose="020F0302020204030204"/>
              </a:rPr>
              <a:t>Native'i</a:t>
            </a:r>
            <a:r>
              <a:rPr lang="tr-TR" sz="4800" dirty="0">
                <a:cs typeface="Calibri Light" panose="020F0302020204030204"/>
              </a:rPr>
              <a:t> tercih ettik. </a:t>
            </a:r>
            <a:r>
              <a:rPr lang="tr-TR" sz="4800" dirty="0" err="1">
                <a:cs typeface="Calibri Light" panose="020F0302020204030204"/>
              </a:rPr>
              <a:t>React</a:t>
            </a:r>
            <a:r>
              <a:rPr lang="tr-TR" sz="4800" dirty="0">
                <a:cs typeface="Calibri Light" panose="020F0302020204030204"/>
              </a:rPr>
              <a:t> </a:t>
            </a:r>
            <a:r>
              <a:rPr lang="tr-TR" sz="4800" dirty="0" err="1">
                <a:cs typeface="Calibri Light" panose="020F0302020204030204"/>
              </a:rPr>
              <a:t>Native</a:t>
            </a:r>
            <a:r>
              <a:rPr lang="tr-TR" sz="4800" dirty="0">
                <a:cs typeface="Calibri Light" panose="020F0302020204030204"/>
              </a:rPr>
              <a:t> bize tek proje ile hem </a:t>
            </a:r>
            <a:r>
              <a:rPr lang="tr-TR" sz="4800" dirty="0" err="1">
                <a:cs typeface="Calibri Light" panose="020F0302020204030204"/>
              </a:rPr>
              <a:t>IOS'da</a:t>
            </a:r>
            <a:r>
              <a:rPr lang="tr-TR" sz="4800" dirty="0">
                <a:cs typeface="Calibri Light" panose="020F0302020204030204"/>
              </a:rPr>
              <a:t> hem de </a:t>
            </a:r>
            <a:r>
              <a:rPr lang="tr-TR" sz="4800" dirty="0" err="1">
                <a:cs typeface="Calibri Light" panose="020F0302020204030204"/>
              </a:rPr>
              <a:t>Android'de</a:t>
            </a:r>
            <a:r>
              <a:rPr lang="tr-TR" sz="4800" dirty="0">
                <a:cs typeface="Calibri Light" panose="020F0302020204030204"/>
              </a:rPr>
              <a:t> çalışan bir uygulama yapabilmemizi sağlıyor.</a:t>
            </a:r>
          </a:p>
          <a:p>
            <a:pPr algn="just"/>
            <a:endParaRPr lang="tr-TR" sz="4800" dirty="0">
              <a:cs typeface="Calibri Light" panose="020F0302020204030204"/>
            </a:endParaRPr>
          </a:p>
          <a:p>
            <a:pPr algn="just"/>
            <a:r>
              <a:rPr lang="tr-TR" sz="4800" dirty="0">
                <a:cs typeface="Calibri Light" panose="020F0302020204030204"/>
              </a:rPr>
              <a:t>Uygulamamızın ilk planlarında bir yönetici kullanıcı rolü bulundurmayı hedeflediğimiz için, normal kullanıcı ve yönetici kullanıcı arasında veri paylaşımı yapılması gerekiyordu. Bunu sağlayabilmek için ise </a:t>
            </a:r>
            <a:r>
              <a:rPr lang="tr-TR" sz="4800" dirty="0" err="1">
                <a:cs typeface="Calibri Light" panose="020F0302020204030204"/>
              </a:rPr>
              <a:t>Firebase'ın</a:t>
            </a:r>
            <a:r>
              <a:rPr lang="tr-TR" sz="4800" dirty="0">
                <a:cs typeface="Calibri Light" panose="020F0302020204030204"/>
              </a:rPr>
              <a:t> </a:t>
            </a:r>
            <a:r>
              <a:rPr lang="tr-TR" sz="4800" dirty="0" err="1">
                <a:cs typeface="Calibri Light" panose="020F0302020204030204"/>
              </a:rPr>
              <a:t>Firestore</a:t>
            </a:r>
            <a:r>
              <a:rPr lang="tr-TR" sz="4800" dirty="0">
                <a:cs typeface="Calibri Light" panose="020F0302020204030204"/>
              </a:rPr>
              <a:t> </a:t>
            </a:r>
            <a:r>
              <a:rPr lang="tr-TR" sz="4800" dirty="0" err="1">
                <a:cs typeface="Calibri Light" panose="020F0302020204030204"/>
              </a:rPr>
              <a:t>Veritabanı</a:t>
            </a:r>
            <a:r>
              <a:rPr lang="tr-TR" sz="4800" dirty="0">
                <a:cs typeface="Calibri Light" panose="020F0302020204030204"/>
              </a:rPr>
              <a:t> ve </a:t>
            </a:r>
            <a:r>
              <a:rPr lang="tr-TR" sz="4800" dirty="0" err="1">
                <a:cs typeface="Calibri Light" panose="020F0302020204030204"/>
              </a:rPr>
              <a:t>Firebase</a:t>
            </a:r>
            <a:r>
              <a:rPr lang="tr-TR" sz="4800" dirty="0">
                <a:cs typeface="Calibri Light" panose="020F0302020204030204"/>
              </a:rPr>
              <a:t> </a:t>
            </a:r>
            <a:r>
              <a:rPr lang="tr-TR" sz="4800" dirty="0" err="1">
                <a:cs typeface="Calibri Light" panose="020F0302020204030204"/>
              </a:rPr>
              <a:t>Depo'sunda</a:t>
            </a:r>
            <a:r>
              <a:rPr lang="tr-TR" sz="4800" dirty="0">
                <a:cs typeface="Calibri Light" panose="020F0302020204030204"/>
              </a:rPr>
              <a:t> verileri tuttuk.</a:t>
            </a:r>
          </a:p>
          <a:p>
            <a:pPr algn="just"/>
            <a:endParaRPr lang="tr-TR" sz="4800" dirty="0">
              <a:cs typeface="Calibri Light" panose="020F0302020204030204"/>
            </a:endParaRPr>
          </a:p>
          <a:p>
            <a:pPr algn="just"/>
            <a:r>
              <a:rPr lang="tr-TR" sz="4800" dirty="0">
                <a:cs typeface="Calibri Light" panose="020F0302020204030204"/>
              </a:rPr>
              <a:t>Böylece yönetici kullanıcı rolünü şimdi yapamasak bile, ilerde bu rolü entegre etmeyi oldukça kolaylaştırdık.</a:t>
            </a:r>
          </a:p>
          <a:p>
            <a:pPr algn="just"/>
            <a:endParaRPr lang="tr-TR" sz="4800" dirty="0">
              <a:cs typeface="Calibri Light" panose="020F0302020204030204"/>
            </a:endParaRPr>
          </a:p>
          <a:p>
            <a:pPr algn="just"/>
            <a:r>
              <a:rPr lang="tr-TR" sz="4800" dirty="0">
                <a:cs typeface="Calibri Light" panose="020F0302020204030204"/>
              </a:rPr>
              <a:t>Kullanıcıya ilaç saatlerinde notifikasyon vermek için </a:t>
            </a:r>
            <a:r>
              <a:rPr lang="tr-TR" sz="4800" dirty="0">
                <a:ea typeface="+mj-lt"/>
                <a:cs typeface="+mj-lt"/>
              </a:rPr>
              <a:t>"</a:t>
            </a:r>
            <a:r>
              <a:rPr lang="tr-TR" sz="4800" dirty="0" err="1">
                <a:ea typeface="+mj-lt"/>
                <a:cs typeface="+mj-lt"/>
              </a:rPr>
              <a:t>react-native-push-notification</a:t>
            </a:r>
            <a:r>
              <a:rPr lang="tr-TR" sz="4800" dirty="0">
                <a:ea typeface="+mj-lt"/>
                <a:cs typeface="+mj-lt"/>
              </a:rPr>
              <a:t>", iletişim kişilerine Acil Yardım </a:t>
            </a:r>
            <a:r>
              <a:rPr lang="tr-TR" sz="4800" dirty="0" err="1">
                <a:ea typeface="+mj-lt"/>
                <a:cs typeface="+mj-lt"/>
              </a:rPr>
              <a:t>SMS'i</a:t>
            </a:r>
            <a:r>
              <a:rPr lang="tr-TR" sz="4800" dirty="0">
                <a:ea typeface="+mj-lt"/>
                <a:cs typeface="+mj-lt"/>
              </a:rPr>
              <a:t> atabilmek için "</a:t>
            </a:r>
            <a:r>
              <a:rPr lang="tr-TR" sz="4800" dirty="0" err="1">
                <a:ea typeface="+mj-lt"/>
                <a:cs typeface="+mj-lt"/>
              </a:rPr>
              <a:t>react-native-sms</a:t>
            </a:r>
            <a:r>
              <a:rPr lang="tr-TR" sz="4800" dirty="0">
                <a:ea typeface="+mj-lt"/>
                <a:cs typeface="+mj-lt"/>
              </a:rPr>
              <a:t>", kullanıcının anlık </a:t>
            </a:r>
            <a:r>
              <a:rPr lang="tr-TR" sz="4800" dirty="0" err="1">
                <a:ea typeface="+mj-lt"/>
                <a:cs typeface="+mj-lt"/>
              </a:rPr>
              <a:t>lokasyonu</a:t>
            </a:r>
            <a:r>
              <a:rPr lang="tr-TR" sz="4800" dirty="0">
                <a:ea typeface="+mj-lt"/>
                <a:cs typeface="+mj-lt"/>
              </a:rPr>
              <a:t> alabilmek için ise "@</a:t>
            </a:r>
            <a:r>
              <a:rPr lang="tr-TR" sz="4800" dirty="0" err="1">
                <a:ea typeface="+mj-lt"/>
                <a:cs typeface="+mj-lt"/>
              </a:rPr>
              <a:t>react-native-community</a:t>
            </a:r>
            <a:r>
              <a:rPr lang="tr-TR" sz="4800" dirty="0">
                <a:ea typeface="+mj-lt"/>
                <a:cs typeface="+mj-lt"/>
              </a:rPr>
              <a:t>/</a:t>
            </a:r>
            <a:r>
              <a:rPr lang="tr-TR" sz="4800" dirty="0" err="1">
                <a:ea typeface="+mj-lt"/>
                <a:cs typeface="+mj-lt"/>
              </a:rPr>
              <a:t>geolocation</a:t>
            </a:r>
            <a:r>
              <a:rPr lang="tr-TR" sz="4800" dirty="0">
                <a:ea typeface="+mj-lt"/>
                <a:cs typeface="+mj-lt"/>
              </a:rPr>
              <a:t>" kütüphanelerinden faydalandık.</a:t>
            </a:r>
          </a:p>
          <a:p>
            <a:pPr algn="just"/>
            <a:endParaRPr lang="tr-TR" sz="4800" dirty="0">
              <a:cs typeface="Calibri Light" panose="020F0302020204030204"/>
            </a:endParaRPr>
          </a:p>
          <a:p>
            <a:pPr algn="just"/>
            <a:r>
              <a:rPr lang="tr-TR" sz="4800" dirty="0">
                <a:cs typeface="Calibri Light" panose="020F0302020204030204"/>
              </a:rPr>
              <a:t>Oyunlarımızı projeye eklerken özellikle farklı kategorilerden olmalarına özen gösterdik, böylece kullanıcımızın zihinsel sağlığını farklı yollardan test etme ve geliştirme fırsatını elde edebilecektik.</a:t>
            </a:r>
          </a:p>
          <a:p>
            <a:pPr algn="just"/>
            <a:endParaRPr lang="tr-TR" sz="4800" dirty="0">
              <a:cs typeface="Calibri Light" panose="020F0302020204030204"/>
            </a:endParaRPr>
          </a:p>
          <a:p>
            <a:pPr algn="just"/>
            <a:r>
              <a:rPr lang="tr-TR" sz="4800" dirty="0">
                <a:cs typeface="Calibri Light" panose="020F0302020204030204"/>
              </a:rPr>
              <a:t>Aynı zamanda kişinin günlük egzersizlerini yapmasını unutması karşılığında sistem ona belirli aralıklarla notifikasyon yollar. Bunun sebebi ise kullanıcının egzersizi yapmayı gerçekten unutabilme olasılığının yüksekliğidir.</a:t>
            </a:r>
          </a:p>
          <a:p>
            <a:pPr algn="l"/>
            <a:endParaRPr lang="tr-TR" sz="4800" dirty="0">
              <a:cs typeface="Calibri Light" panose="020F0302020204030204"/>
            </a:endParaRPr>
          </a:p>
          <a:p>
            <a:pPr algn="l"/>
            <a:endParaRPr lang="tr-TR" sz="4800" dirty="0"/>
          </a:p>
          <a:p>
            <a:pPr algn="l"/>
            <a:endParaRPr lang="tr-TR" sz="4800" dirty="0"/>
          </a:p>
          <a:p>
            <a:pPr algn="l"/>
            <a:endParaRPr lang="tr-TR" sz="4800" dirty="0"/>
          </a:p>
          <a:p>
            <a:pPr algn="l"/>
            <a:endParaRPr lang="tr-TR" sz="4800" dirty="0"/>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endParaRPr lang="tr-TR" sz="4800" dirty="0">
              <a:cs typeface="Calibri Light" panose="020F0302020204030204"/>
            </a:endParaRPr>
          </a:p>
          <a:p>
            <a:pPr algn="l"/>
            <a:br>
              <a:rPr lang="tr-TR" sz="4800" dirty="0"/>
            </a:br>
            <a:br>
              <a:rPr lang="tr-TR" sz="4800" dirty="0"/>
            </a:br>
            <a:br>
              <a:rPr lang="tr-TR" sz="4800" dirty="0"/>
            </a:br>
            <a:br>
              <a:rPr lang="tr-TR" sz="4800" dirty="0"/>
            </a:br>
            <a:endParaRPr lang="en-US" sz="4800" dirty="0"/>
          </a:p>
        </p:txBody>
      </p:sp>
      <p:sp>
        <p:nvSpPr>
          <p:cNvPr id="11" name="Unvan 1"/>
          <p:cNvSpPr txBox="1">
            <a:spLocks/>
          </p:cNvSpPr>
          <p:nvPr/>
        </p:nvSpPr>
        <p:spPr>
          <a:xfrm>
            <a:off x="13224279" y="4913496"/>
            <a:ext cx="23367708" cy="4216337"/>
          </a:xfrm>
          <a:prstGeom prst="rect">
            <a:avLst/>
          </a:prstGeom>
        </p:spPr>
        <p:txBody>
          <a:bodyPr vert="horz" lIns="91440" tIns="45720" rIns="91440" bIns="45720" rtlCol="0" anchor="b">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r>
              <a:rPr lang="tr-TR" sz="6400" b="1" dirty="0"/>
              <a:t>PROBLEM</a:t>
            </a:r>
            <a:endParaRPr lang="tr-TR" sz="6400" dirty="0">
              <a:cs typeface="Calibri Light"/>
            </a:endParaRPr>
          </a:p>
          <a:p>
            <a:endParaRPr lang="tr-TR" sz="3600" dirty="0">
              <a:cs typeface="Calibri Light"/>
            </a:endParaRPr>
          </a:p>
          <a:p>
            <a:pPr algn="just"/>
            <a:r>
              <a:rPr lang="tr-TR" sz="3900" dirty="0">
                <a:ea typeface="+mj-lt"/>
                <a:cs typeface="+mj-lt"/>
              </a:rPr>
              <a:t>Alzheimer hastalığının, yavaşlatıcı tedavileri olmasına rağmen bilinen kesin bir tedavi yöntemi yoktur. Bunun sebebi olarak sorun ise hem hastalığın takibinin sıklıkla yapılabileceği, hem de hastalığın ilerleyişini yavaşlatmaya yardımcı olabilecek, aynı zamanda hastalık şüphesi olan kişiler için teşhis koymada yardımcı bir uygulamanın yokluğu.</a:t>
            </a:r>
            <a:br>
              <a:rPr lang="tr-TR" sz="4800" dirty="0"/>
            </a:br>
            <a:endParaRPr lang="en-US" sz="4800" dirty="0">
              <a:cs typeface="Calibri Light"/>
            </a:endParaRPr>
          </a:p>
        </p:txBody>
      </p:sp>
      <p:sp>
        <p:nvSpPr>
          <p:cNvPr id="13" name="Unvan 1"/>
          <p:cNvSpPr txBox="1">
            <a:spLocks/>
          </p:cNvSpPr>
          <p:nvPr/>
        </p:nvSpPr>
        <p:spPr>
          <a:xfrm>
            <a:off x="14227643" y="12039600"/>
            <a:ext cx="20824357" cy="12678913"/>
          </a:xfrm>
          <a:prstGeom prst="rect">
            <a:avLst/>
          </a:prstGeom>
        </p:spPr>
        <p:txBody>
          <a:bodyPr vert="horz" lIns="91440" tIns="45720" rIns="91440" bIns="45720" rtlCol="0" anchor="b">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tr-TR" sz="4800">
              <a:cs typeface="Calibri Light"/>
            </a:endParaRPr>
          </a:p>
          <a:p>
            <a:endParaRPr lang="tr-TR" sz="4800">
              <a:cs typeface="Calibri Light"/>
            </a:endParaRPr>
          </a:p>
          <a:p>
            <a:endParaRPr lang="tr-TR" sz="4800">
              <a:cs typeface="Calibri Light"/>
            </a:endParaRPr>
          </a:p>
          <a:p>
            <a:endParaRPr lang="tr-TR" sz="4800">
              <a:cs typeface="Calibri Light"/>
            </a:endParaRPr>
          </a:p>
          <a:p>
            <a:br>
              <a:rPr lang="tr-TR" sz="4800"/>
            </a:br>
            <a:br>
              <a:rPr lang="tr-TR" sz="4800"/>
            </a:br>
            <a:br>
              <a:rPr lang="tr-TR" sz="4800"/>
            </a:br>
            <a:endParaRPr lang="en-US" sz="4800"/>
          </a:p>
        </p:txBody>
      </p:sp>
      <p:sp>
        <p:nvSpPr>
          <p:cNvPr id="15" name="Unvan 1"/>
          <p:cNvSpPr txBox="1">
            <a:spLocks/>
          </p:cNvSpPr>
          <p:nvPr/>
        </p:nvSpPr>
        <p:spPr>
          <a:xfrm>
            <a:off x="38274124" y="5181600"/>
            <a:ext cx="10058447" cy="9182817"/>
          </a:xfrm>
          <a:prstGeom prst="rect">
            <a:avLst/>
          </a:prstGeom>
        </p:spPr>
        <p:txBody>
          <a:bodyPr vert="horz" lIns="91440" tIns="45720" rIns="91440" bIns="45720" rtlCol="0" anchor="b">
            <a:normAutofit fontScale="62500" lnSpcReduction="2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tr-TR" sz="6000" b="1" dirty="0"/>
          </a:p>
          <a:p>
            <a:r>
              <a:rPr lang="tr-TR" sz="6000" b="1" dirty="0"/>
              <a:t>SONUÇ ve TARTIŞMA</a:t>
            </a:r>
            <a:endParaRPr lang="tr-TR" dirty="0"/>
          </a:p>
          <a:p>
            <a:endParaRPr lang="tr-TR" sz="6000" b="1" dirty="0">
              <a:cs typeface="Calibri Light"/>
            </a:endParaRPr>
          </a:p>
          <a:p>
            <a:endParaRPr lang="tr-TR" sz="6000" b="1" dirty="0">
              <a:cs typeface="Calibri Light"/>
            </a:endParaRPr>
          </a:p>
          <a:p>
            <a:pPr algn="just"/>
            <a:r>
              <a:rPr lang="tr-TR" sz="4800" dirty="0">
                <a:cs typeface="Calibri Light"/>
              </a:rPr>
              <a:t>Hasta, uygulamayı kullanarak kendi başına bir şeyler yapabildiğini, yanında biri olmadan da ilaçlarını alabildiğini fark etmesi ve egzersizlerden daha iyi skorlar almak isteği ile uygulamayı kullanmaya yönelik isteğinin artabilmesinden dolayı, bu hastalık ile yaşama sürecini biraz daha kolaylaştıracağını düşünüyoruz.</a:t>
            </a:r>
            <a:endParaRPr lang="tr-TR" sz="4800" dirty="0"/>
          </a:p>
          <a:p>
            <a:pPr algn="just"/>
            <a:br>
              <a:rPr lang="tr-TR" sz="4800" dirty="0"/>
            </a:br>
            <a:r>
              <a:rPr lang="tr-TR" sz="4800" dirty="0">
                <a:cs typeface="Calibri Light" panose="020F0302020204030204"/>
              </a:rPr>
              <a:t>Alzheimer hastalığının hem hasta hem de ailesi için zorluğunu düşünerek, uygulamamızın Alzheimer hastalarına gerçekten yardımcı olması, bu sayede hayatlarının daha kolaylaşmasını ve uygulamamızdan en iyi şekilde yararlanıp memnun kalmalarını hedefliyoruz.</a:t>
            </a:r>
            <a:endParaRPr lang="en-US" sz="4800" dirty="0">
              <a:cs typeface="Calibri Light" panose="020F0302020204030204"/>
            </a:endParaRPr>
          </a:p>
          <a:p>
            <a:pPr algn="just"/>
            <a:endParaRPr lang="tr-TR" sz="4800" dirty="0">
              <a:cs typeface="Calibri Light"/>
            </a:endParaRPr>
          </a:p>
          <a:p>
            <a:pPr algn="just"/>
            <a:r>
              <a:rPr lang="tr-TR" sz="4800" dirty="0">
                <a:cs typeface="Calibri Light"/>
              </a:rPr>
              <a:t>Projemize kendimiz yazılımcı gözünden baktığımızda tahmin ettiğimizden daha zor ve daha kapsamlı olduğunu fark ettik. Gerek uygulama içi </a:t>
            </a:r>
            <a:r>
              <a:rPr lang="tr-TR" sz="4800" dirty="0" err="1">
                <a:cs typeface="Calibri Light"/>
              </a:rPr>
              <a:t>navigasyon</a:t>
            </a:r>
            <a:r>
              <a:rPr lang="tr-TR" sz="4800" dirty="0">
                <a:cs typeface="Calibri Light"/>
              </a:rPr>
              <a:t>, gerek veri saklaması. </a:t>
            </a:r>
          </a:p>
          <a:p>
            <a:pPr algn="l"/>
            <a:endParaRPr lang="tr-TR" sz="4800" dirty="0">
              <a:cs typeface="Calibri Light"/>
            </a:endParaRPr>
          </a:p>
          <a:p>
            <a:pPr algn="l"/>
            <a:endParaRPr lang="tr-TR" sz="4800" dirty="0">
              <a:cs typeface="Calibri Light"/>
            </a:endParaRPr>
          </a:p>
          <a:p>
            <a:pPr algn="l"/>
            <a:br>
              <a:rPr lang="tr-TR" sz="4800" dirty="0"/>
            </a:br>
            <a:br>
              <a:rPr lang="tr-TR" sz="4800" dirty="0"/>
            </a:br>
            <a:br>
              <a:rPr lang="tr-TR" sz="4800" dirty="0"/>
            </a:br>
            <a:br>
              <a:rPr lang="tr-TR" sz="4800" dirty="0"/>
            </a:br>
            <a:endParaRPr lang="en-US" sz="4800" dirty="0">
              <a:cs typeface="Calibri Light"/>
            </a:endParaRPr>
          </a:p>
        </p:txBody>
      </p:sp>
      <p:sp>
        <p:nvSpPr>
          <p:cNvPr id="17" name="Unvan 1"/>
          <p:cNvSpPr txBox="1">
            <a:spLocks/>
          </p:cNvSpPr>
          <p:nvPr/>
        </p:nvSpPr>
        <p:spPr>
          <a:xfrm>
            <a:off x="38176955" y="15028173"/>
            <a:ext cx="10302573" cy="8253083"/>
          </a:xfrm>
          <a:prstGeom prst="rect">
            <a:avLst/>
          </a:prstGeom>
        </p:spPr>
        <p:txBody>
          <a:bodyPr vert="horz" lIns="91440" tIns="45720" rIns="91440" bIns="45720" rtlCol="0" anchor="b">
            <a:normAutofit fontScale="55000" lnSpcReduction="2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r>
              <a:rPr lang="tr-TR" sz="6000" b="1" dirty="0"/>
              <a:t>ÖNERİLER</a:t>
            </a:r>
          </a:p>
          <a:p>
            <a:endParaRPr lang="tr-TR" sz="6000" b="1" dirty="0">
              <a:cs typeface="Calibri Light"/>
            </a:endParaRPr>
          </a:p>
          <a:p>
            <a:pPr algn="just"/>
            <a:endParaRPr lang="tr-TR" sz="4800" dirty="0">
              <a:ea typeface="+mj-lt"/>
              <a:cs typeface="+mj-lt"/>
            </a:endParaRPr>
          </a:p>
          <a:p>
            <a:pPr marL="685800" indent="-685800" algn="just">
              <a:buFont typeface="Arial,Sans-Serif"/>
              <a:buChar char="•"/>
            </a:pPr>
            <a:r>
              <a:rPr lang="tr-TR" sz="4800" dirty="0">
                <a:ea typeface="+mj-lt"/>
                <a:cs typeface="+mj-lt"/>
              </a:rPr>
              <a:t>Oyun kategorileri arttırılabilir.</a:t>
            </a:r>
            <a:endParaRPr lang="en-US" sz="4800" dirty="0">
              <a:ea typeface="+mj-lt"/>
              <a:cs typeface="+mj-lt"/>
            </a:endParaRPr>
          </a:p>
          <a:p>
            <a:pPr marL="685800" indent="-685800" algn="just">
              <a:buFont typeface="Arial,Sans-Serif"/>
              <a:buChar char="•"/>
            </a:pPr>
            <a:endParaRPr lang="tr-TR" sz="4800" dirty="0"/>
          </a:p>
          <a:p>
            <a:pPr marL="685800" indent="-685800" algn="just">
              <a:buFont typeface="Arial,Sans-Serif"/>
              <a:buChar char="•"/>
            </a:pPr>
            <a:r>
              <a:rPr lang="tr-TR" sz="4800" dirty="0"/>
              <a:t>Her kategorideki oyun çeşitliliği arttırılabilir. </a:t>
            </a:r>
            <a:endParaRPr lang="en-US" sz="4800" dirty="0"/>
          </a:p>
          <a:p>
            <a:pPr marL="685800" indent="-685800" algn="just">
              <a:buFont typeface="Arial,Sans-Serif"/>
              <a:buChar char="•"/>
            </a:pPr>
            <a:endParaRPr lang="tr-TR" sz="4800" dirty="0"/>
          </a:p>
          <a:p>
            <a:pPr marL="685800" indent="-685800" algn="just">
              <a:buFont typeface="Arial,Sans-Serif"/>
              <a:buChar char="•"/>
            </a:pPr>
            <a:r>
              <a:rPr lang="tr-TR" sz="4800" dirty="0"/>
              <a:t>Yönetici kullanıcısı ve yetkileri (asıl kullanıcının, verilerini düzeltmek, canlı GPS takibini yapmak, ilaç alarmı kurmak...) eklenebilir.</a:t>
            </a:r>
            <a:endParaRPr lang="en-US" sz="4800" dirty="0"/>
          </a:p>
          <a:p>
            <a:pPr marL="685800" indent="-685800" algn="just">
              <a:buFont typeface="Arial,Sans-Serif"/>
              <a:buChar char="•"/>
            </a:pPr>
            <a:endParaRPr lang="tr-TR" sz="4800" dirty="0"/>
          </a:p>
          <a:p>
            <a:pPr marL="685800" indent="-685800" algn="just">
              <a:buFont typeface="Arial,Sans-Serif"/>
              <a:buChar char="•"/>
            </a:pPr>
            <a:r>
              <a:rPr lang="tr-TR" sz="4800" dirty="0"/>
              <a:t>Hastanın ailesinin fotoğraflarını, isim bilgilerini kullanarak, hastaya ailesini hatırlatmaya yönelik bir oyun tasarlanabilir.</a:t>
            </a:r>
            <a:endParaRPr lang="en-US" sz="4800" dirty="0"/>
          </a:p>
          <a:p>
            <a:pPr marL="685800" indent="-685800" algn="just">
              <a:buFont typeface="Arial,Sans-Serif"/>
              <a:buChar char="•"/>
            </a:pPr>
            <a:endParaRPr lang="tr-TR" sz="4800" dirty="0">
              <a:cs typeface="Calibri Light"/>
            </a:endParaRPr>
          </a:p>
          <a:p>
            <a:pPr marL="685800" indent="-685800" algn="just">
              <a:buFont typeface="Arial,Sans-Serif"/>
              <a:buChar char="•"/>
            </a:pPr>
            <a:r>
              <a:rPr lang="tr-TR" sz="4800" dirty="0">
                <a:ea typeface="+mj-lt"/>
                <a:cs typeface="+mj-lt"/>
              </a:rPr>
              <a:t>Uygulamaya dil seçenekleri eklemek.</a:t>
            </a:r>
            <a:endParaRPr lang="tr-TR" sz="4800" dirty="0">
              <a:cs typeface="Calibri Light"/>
            </a:endParaRPr>
          </a:p>
          <a:p>
            <a:pPr marL="685800" indent="-685800" algn="just">
              <a:buFont typeface="Arial,Sans-Serif"/>
              <a:buChar char="•"/>
            </a:pPr>
            <a:endParaRPr lang="tr-TR" sz="4800" dirty="0">
              <a:cs typeface="Calibri Light"/>
            </a:endParaRPr>
          </a:p>
          <a:p>
            <a:pPr marL="685800" indent="-685800" algn="just">
              <a:buFont typeface="Arial,Sans-Serif"/>
              <a:buChar char="•"/>
            </a:pPr>
            <a:r>
              <a:rPr lang="tr-TR" sz="4800" dirty="0">
                <a:cs typeface="Calibri Light"/>
              </a:rPr>
              <a:t>Hastanın bildiği diller istenerek, bunlara göre hafızasını tazelemek amaçlı kelime oyunları yapılabilir.</a:t>
            </a:r>
          </a:p>
          <a:p>
            <a:pPr marL="685800" indent="-685800" algn="just">
              <a:buFont typeface="Arial,Sans-Serif"/>
              <a:buChar char="•"/>
            </a:pPr>
            <a:endParaRPr lang="tr-TR" sz="4800" dirty="0">
              <a:cs typeface="Calibri Light"/>
            </a:endParaRPr>
          </a:p>
          <a:p>
            <a:pPr marL="685800" indent="-685800" algn="just">
              <a:buFont typeface="Arial,Sans-Serif"/>
              <a:buChar char="•"/>
            </a:pPr>
            <a:r>
              <a:rPr lang="tr-TR" sz="4800" dirty="0">
                <a:cs typeface="Calibri Light"/>
              </a:rPr>
              <a:t>Hastanın konum takibi yapılıp, evden uzaklaştığı zaman yakınlarına konum bilgileri iletilebilir.</a:t>
            </a:r>
          </a:p>
          <a:p>
            <a:pPr marL="685800" indent="-685800" algn="just">
              <a:buFont typeface="Arial,Sans-Serif"/>
              <a:buChar char="•"/>
            </a:pPr>
            <a:endParaRPr lang="tr-TR" sz="4800" dirty="0">
              <a:cs typeface="Calibri Light"/>
            </a:endParaRPr>
          </a:p>
          <a:p>
            <a:pPr marL="685800" indent="-685800" algn="just">
              <a:buFont typeface="Arial,Sans-Serif"/>
              <a:buChar char="•"/>
            </a:pPr>
            <a:r>
              <a:rPr lang="tr-TR" sz="4800" dirty="0">
                <a:cs typeface="Calibri Light"/>
              </a:rPr>
              <a:t>Kütüphanelerin </a:t>
            </a:r>
            <a:r>
              <a:rPr lang="tr-TR" sz="4800" dirty="0" err="1">
                <a:cs typeface="Calibri Light"/>
              </a:rPr>
              <a:t>IOS'a</a:t>
            </a:r>
            <a:r>
              <a:rPr lang="tr-TR" sz="4800" dirty="0">
                <a:cs typeface="Calibri Light"/>
              </a:rPr>
              <a:t> özel kurulumlarını yapıp hızlı bir şekilde uygulama IOS platformuna çıkarılabilir.</a:t>
            </a:r>
          </a:p>
          <a:p>
            <a:pPr algn="l"/>
            <a:br>
              <a:rPr lang="tr-TR" sz="4800" dirty="0"/>
            </a:br>
            <a:br>
              <a:rPr lang="tr-TR" sz="4800" dirty="0"/>
            </a:br>
            <a:br>
              <a:rPr lang="tr-TR" sz="4800" dirty="0"/>
            </a:br>
            <a:endParaRPr lang="en-US" sz="4800" dirty="0">
              <a:cs typeface="Calibri Light"/>
            </a:endParaRPr>
          </a:p>
        </p:txBody>
      </p:sp>
      <p:sp>
        <p:nvSpPr>
          <p:cNvPr id="19" name="Unvan 1"/>
          <p:cNvSpPr txBox="1">
            <a:spLocks/>
          </p:cNvSpPr>
          <p:nvPr/>
        </p:nvSpPr>
        <p:spPr>
          <a:xfrm>
            <a:off x="38201489" y="23945012"/>
            <a:ext cx="11159144" cy="15328181"/>
          </a:xfrm>
          <a:prstGeom prst="rect">
            <a:avLst/>
          </a:prstGeom>
        </p:spPr>
        <p:txBody>
          <a:bodyPr vert="horz" lIns="91440" tIns="45720" rIns="91440" bIns="45720" rtlCol="0" anchor="b">
            <a:normAutofit fontScale="47500" lnSpcReduction="2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r>
              <a:rPr lang="tr-TR" sz="6000" b="1" dirty="0"/>
              <a:t>KAYNAKLAR</a:t>
            </a:r>
            <a:endParaRPr lang="tr-TR" sz="9600" dirty="0">
              <a:cs typeface="Calibri Light"/>
            </a:endParaRPr>
          </a:p>
          <a:p>
            <a:pPr algn="l"/>
            <a:endParaRPr lang="tr-TR" sz="5100" dirty="0"/>
          </a:p>
          <a:p>
            <a:pPr algn="l"/>
            <a:r>
              <a:rPr lang="tr-TR" sz="5100" b="1" dirty="0">
                <a:cs typeface="Calibri Light"/>
              </a:rPr>
              <a:t>Yazılım Kaynakları</a:t>
            </a:r>
            <a:endParaRPr lang="tr-TR" sz="5100" b="1" dirty="0"/>
          </a:p>
          <a:p>
            <a:pPr algn="l"/>
            <a:endParaRPr lang="tr-TR" sz="5100" b="1" dirty="0">
              <a:cs typeface="Calibri Light" panose="020F0302020204030204"/>
            </a:endParaRPr>
          </a:p>
          <a:p>
            <a:pPr marL="685800" indent="-685800" algn="l">
              <a:lnSpc>
                <a:spcPct val="170000"/>
              </a:lnSpc>
              <a:buFont typeface="Arial"/>
              <a:buChar char="•"/>
            </a:pPr>
            <a:r>
              <a:rPr lang="tr-TR" sz="5100" dirty="0">
                <a:cs typeface="Calibri Light" panose="020F0302020204030204"/>
                <a:hlinkClick r:id="rId2"/>
              </a:rPr>
              <a:t>Sayılar Oyunu</a:t>
            </a:r>
            <a:endParaRPr lang="tr-TR" sz="5100" dirty="0">
              <a:cs typeface="Calibri Light" panose="020F0302020204030204"/>
            </a:endParaRPr>
          </a:p>
          <a:p>
            <a:pPr marL="685800" indent="-685800" algn="l">
              <a:lnSpc>
                <a:spcPct val="170000"/>
              </a:lnSpc>
              <a:buFont typeface="Arial"/>
              <a:buChar char="•"/>
            </a:pPr>
            <a:r>
              <a:rPr lang="tr-TR" sz="5100" dirty="0">
                <a:cs typeface="Calibri Light" panose="020F0302020204030204"/>
                <a:hlinkClick r:id="rId3"/>
              </a:rPr>
              <a:t>Teşhis Testi</a:t>
            </a:r>
            <a:endParaRPr lang="tr-TR" sz="5100" dirty="0">
              <a:cs typeface="Calibri Light" panose="020F0302020204030204"/>
            </a:endParaRPr>
          </a:p>
          <a:p>
            <a:pPr marL="685800" indent="-685800" algn="l">
              <a:lnSpc>
                <a:spcPct val="170000"/>
              </a:lnSpc>
              <a:buFont typeface="Arial"/>
              <a:buChar char="•"/>
            </a:pPr>
            <a:r>
              <a:rPr lang="tr-TR" sz="5100" dirty="0">
                <a:ea typeface="+mj-lt"/>
                <a:cs typeface="+mj-lt"/>
                <a:hlinkClick r:id="rId4"/>
              </a:rPr>
              <a:t>Alzheimer Teşhis Testi Soruları</a:t>
            </a:r>
            <a:endParaRPr lang="tr-TR" sz="5100" dirty="0">
              <a:ea typeface="+mj-lt"/>
              <a:cs typeface="+mj-lt"/>
            </a:endParaRPr>
          </a:p>
          <a:p>
            <a:pPr marL="685800" indent="-685800" algn="l">
              <a:lnSpc>
                <a:spcPct val="170000"/>
              </a:lnSpc>
              <a:buFont typeface="Arial"/>
              <a:buChar char="•"/>
            </a:pPr>
            <a:r>
              <a:rPr lang="tr-TR" sz="5100" dirty="0" err="1">
                <a:cs typeface="Calibri Light"/>
                <a:hlinkClick r:id="rId5"/>
              </a:rPr>
              <a:t>StackOverFlow</a:t>
            </a:r>
            <a:endParaRPr lang="tr-TR" sz="5100" dirty="0">
              <a:cs typeface="Calibri Light"/>
            </a:endParaRPr>
          </a:p>
          <a:p>
            <a:pPr marL="685800" indent="-685800" algn="l">
              <a:lnSpc>
                <a:spcPct val="170000"/>
              </a:lnSpc>
              <a:buFont typeface="Arial"/>
              <a:buChar char="•"/>
            </a:pPr>
            <a:r>
              <a:rPr lang="tr-TR" sz="5100" dirty="0" err="1">
                <a:ea typeface="+mj-lt"/>
                <a:cs typeface="+mj-lt"/>
                <a:hlinkClick r:id="rId6"/>
              </a:rPr>
              <a:t>GitHub</a:t>
            </a:r>
            <a:endParaRPr lang="tr-TR" sz="5100" dirty="0">
              <a:cs typeface="Calibri Light"/>
            </a:endParaRPr>
          </a:p>
          <a:p>
            <a:pPr algn="l"/>
            <a:endParaRPr lang="tr-TR" sz="5100" dirty="0">
              <a:cs typeface="Calibri Light"/>
            </a:endParaRPr>
          </a:p>
          <a:p>
            <a:pPr algn="l">
              <a:lnSpc>
                <a:spcPct val="170000"/>
              </a:lnSpc>
            </a:pPr>
            <a:r>
              <a:rPr lang="tr-TR" sz="5100" dirty="0"/>
              <a:t>Visual </a:t>
            </a:r>
            <a:r>
              <a:rPr lang="tr-TR" sz="5100" dirty="0" err="1"/>
              <a:t>Studio</a:t>
            </a:r>
            <a:r>
              <a:rPr lang="tr-TR" sz="5100" dirty="0"/>
              <a:t> </a:t>
            </a:r>
            <a:r>
              <a:rPr lang="tr-TR" sz="5100" dirty="0" err="1"/>
              <a:t>Code</a:t>
            </a:r>
            <a:r>
              <a:rPr lang="tr-TR" sz="5100" dirty="0"/>
              <a:t> </a:t>
            </a:r>
            <a:endParaRPr lang="en-US" sz="5100" dirty="0">
              <a:ea typeface="+mj-lt"/>
              <a:cs typeface="+mj-lt"/>
            </a:endParaRPr>
          </a:p>
          <a:p>
            <a:pPr algn="l">
              <a:lnSpc>
                <a:spcPct val="170000"/>
              </a:lnSpc>
            </a:pPr>
            <a:r>
              <a:rPr lang="tr-TR" sz="5100" dirty="0" err="1"/>
              <a:t>Android</a:t>
            </a:r>
            <a:r>
              <a:rPr lang="tr-TR" sz="5100" dirty="0"/>
              <a:t> </a:t>
            </a:r>
            <a:r>
              <a:rPr lang="tr-TR" sz="5100" dirty="0" err="1"/>
              <a:t>Studio</a:t>
            </a:r>
            <a:r>
              <a:rPr lang="tr-TR" sz="5100" dirty="0"/>
              <a:t> </a:t>
            </a:r>
            <a:endParaRPr lang="en-US" sz="5100" dirty="0">
              <a:ea typeface="+mj-lt"/>
              <a:cs typeface="+mj-lt"/>
            </a:endParaRPr>
          </a:p>
          <a:p>
            <a:pPr algn="l">
              <a:lnSpc>
                <a:spcPct val="170000"/>
              </a:lnSpc>
            </a:pPr>
            <a:r>
              <a:rPr lang="tr-TR" sz="5100" dirty="0" err="1"/>
              <a:t>React</a:t>
            </a:r>
            <a:r>
              <a:rPr lang="tr-TR" sz="5100" dirty="0"/>
              <a:t> </a:t>
            </a:r>
            <a:r>
              <a:rPr lang="tr-TR" sz="5100" dirty="0" err="1"/>
              <a:t>Native</a:t>
            </a:r>
            <a:r>
              <a:rPr lang="tr-TR" sz="5100" dirty="0"/>
              <a:t> </a:t>
            </a:r>
            <a:endParaRPr lang="en-US" sz="5100" dirty="0">
              <a:ea typeface="+mj-lt"/>
              <a:cs typeface="+mj-lt"/>
            </a:endParaRPr>
          </a:p>
          <a:p>
            <a:pPr algn="l">
              <a:lnSpc>
                <a:spcPct val="170000"/>
              </a:lnSpc>
            </a:pPr>
            <a:r>
              <a:rPr lang="tr-TR" sz="5100" dirty="0" err="1"/>
              <a:t>JavaScript</a:t>
            </a:r>
            <a:endParaRPr lang="tr-TR" sz="40400" dirty="0"/>
          </a:p>
          <a:p>
            <a:pPr algn="l"/>
            <a:endParaRPr lang="tr-TR" sz="4800" dirty="0"/>
          </a:p>
          <a:p>
            <a:pPr algn="l"/>
            <a:r>
              <a:rPr lang="tr-TR" sz="6700" b="1" dirty="0"/>
              <a:t>Kütüphaneler</a:t>
            </a:r>
            <a:endParaRPr lang="en-US" sz="6700" b="1" dirty="0"/>
          </a:p>
          <a:p>
            <a:pPr marL="685800" indent="-685800" algn="l">
              <a:buFont typeface="Arial" panose="020B0604020202020204" pitchFamily="34" charset="0"/>
              <a:buChar char="•"/>
            </a:pPr>
            <a:endParaRPr lang="tr-TR" sz="4800" b="1" dirty="0">
              <a:cs typeface="Calibri Light"/>
            </a:endParaRP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react-native-async-storage</a:t>
            </a:r>
            <a:r>
              <a:rPr lang="tr-TR" sz="4800" dirty="0">
                <a:ea typeface="+mj-lt"/>
                <a:cs typeface="+mj-lt"/>
              </a:rPr>
              <a:t>/</a:t>
            </a:r>
            <a:r>
              <a:rPr lang="tr-TR" sz="4800" dirty="0" err="1">
                <a:ea typeface="+mj-lt"/>
                <a:cs typeface="+mj-lt"/>
              </a:rPr>
              <a:t>async-storage</a:t>
            </a:r>
            <a:r>
              <a:rPr lang="tr-TR" sz="4800" dirty="0">
                <a:ea typeface="+mj-lt"/>
                <a:cs typeface="+mj-lt"/>
              </a:rPr>
              <a:t>": "^1.15.5",</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react-native-community</a:t>
            </a:r>
            <a:r>
              <a:rPr lang="tr-TR" sz="4800" dirty="0">
                <a:ea typeface="+mj-lt"/>
                <a:cs typeface="+mj-lt"/>
              </a:rPr>
              <a:t>/</a:t>
            </a:r>
            <a:r>
              <a:rPr lang="tr-TR" sz="4800" dirty="0" err="1">
                <a:ea typeface="+mj-lt"/>
                <a:cs typeface="+mj-lt"/>
              </a:rPr>
              <a:t>datetimepicker</a:t>
            </a:r>
            <a:r>
              <a:rPr lang="tr-TR" sz="4800" dirty="0">
                <a:ea typeface="+mj-lt"/>
                <a:cs typeface="+mj-lt"/>
              </a:rPr>
              <a:t>": "^3.5.1",</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react-native-community</a:t>
            </a:r>
            <a:r>
              <a:rPr lang="tr-TR" sz="4800" dirty="0">
                <a:ea typeface="+mj-lt"/>
                <a:cs typeface="+mj-lt"/>
              </a:rPr>
              <a:t>/</a:t>
            </a:r>
            <a:r>
              <a:rPr lang="tr-TR" sz="4800" dirty="0" err="1">
                <a:ea typeface="+mj-lt"/>
                <a:cs typeface="+mj-lt"/>
              </a:rPr>
              <a:t>geolocation</a:t>
            </a:r>
            <a:r>
              <a:rPr lang="tr-TR" sz="4800" dirty="0">
                <a:ea typeface="+mj-lt"/>
                <a:cs typeface="+mj-lt"/>
              </a:rPr>
              <a:t>": "^2.0.2",</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react-native-community</a:t>
            </a:r>
            <a:r>
              <a:rPr lang="tr-TR" sz="4800" dirty="0">
                <a:ea typeface="+mj-lt"/>
                <a:cs typeface="+mj-lt"/>
              </a:rPr>
              <a:t>/</a:t>
            </a:r>
            <a:r>
              <a:rPr lang="tr-TR" sz="4800" dirty="0" err="1">
                <a:ea typeface="+mj-lt"/>
                <a:cs typeface="+mj-lt"/>
              </a:rPr>
              <a:t>masked-view</a:t>
            </a:r>
            <a:r>
              <a:rPr lang="tr-TR" sz="4800" dirty="0">
                <a:ea typeface="+mj-lt"/>
                <a:cs typeface="+mj-lt"/>
              </a:rPr>
              <a:t>": "^0.1.11",</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react-native-firebase</a:t>
            </a:r>
            <a:r>
              <a:rPr lang="tr-TR" sz="4800" dirty="0">
                <a:ea typeface="+mj-lt"/>
                <a:cs typeface="+mj-lt"/>
              </a:rPr>
              <a:t>/</a:t>
            </a:r>
            <a:r>
              <a:rPr lang="tr-TR" sz="4800" dirty="0" err="1">
                <a:ea typeface="+mj-lt"/>
                <a:cs typeface="+mj-lt"/>
              </a:rPr>
              <a:t>app</a:t>
            </a:r>
            <a:r>
              <a:rPr lang="tr-TR" sz="4800" dirty="0">
                <a:ea typeface="+mj-lt"/>
                <a:cs typeface="+mj-lt"/>
              </a:rPr>
              <a:t>": "^11.5.0",</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react-native-firebase</a:t>
            </a:r>
            <a:r>
              <a:rPr lang="tr-TR" sz="4800" dirty="0">
                <a:ea typeface="+mj-lt"/>
                <a:cs typeface="+mj-lt"/>
              </a:rPr>
              <a:t>/</a:t>
            </a:r>
            <a:r>
              <a:rPr lang="tr-TR" sz="4800" dirty="0" err="1">
                <a:ea typeface="+mj-lt"/>
                <a:cs typeface="+mj-lt"/>
              </a:rPr>
              <a:t>auth</a:t>
            </a:r>
            <a:r>
              <a:rPr lang="tr-TR" sz="4800" dirty="0">
                <a:ea typeface="+mj-lt"/>
                <a:cs typeface="+mj-lt"/>
              </a:rPr>
              <a:t>": "^12.0.0",</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react-native-firebase</a:t>
            </a:r>
            <a:r>
              <a:rPr lang="tr-TR" sz="4800" dirty="0">
                <a:ea typeface="+mj-lt"/>
                <a:cs typeface="+mj-lt"/>
              </a:rPr>
              <a:t>/</a:t>
            </a:r>
            <a:r>
              <a:rPr lang="tr-TR" sz="4800" dirty="0" err="1">
                <a:ea typeface="+mj-lt"/>
                <a:cs typeface="+mj-lt"/>
              </a:rPr>
              <a:t>firestore</a:t>
            </a:r>
            <a:r>
              <a:rPr lang="tr-TR" sz="4800" dirty="0">
                <a:ea typeface="+mj-lt"/>
                <a:cs typeface="+mj-lt"/>
              </a:rPr>
              <a:t>": "^12.0.0",</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react-native-firebase</a:t>
            </a:r>
            <a:r>
              <a:rPr lang="tr-TR" sz="4800" dirty="0">
                <a:ea typeface="+mj-lt"/>
                <a:cs typeface="+mj-lt"/>
              </a:rPr>
              <a:t>/</a:t>
            </a:r>
            <a:r>
              <a:rPr lang="tr-TR" sz="4800" dirty="0" err="1">
                <a:ea typeface="+mj-lt"/>
                <a:cs typeface="+mj-lt"/>
              </a:rPr>
              <a:t>storage</a:t>
            </a:r>
            <a:r>
              <a:rPr lang="tr-TR" sz="4800" dirty="0">
                <a:ea typeface="+mj-lt"/>
                <a:cs typeface="+mj-lt"/>
              </a:rPr>
              <a:t>": "^12.0.0",</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react-native-google-signin</a:t>
            </a:r>
            <a:r>
              <a:rPr lang="tr-TR" sz="4800" dirty="0">
                <a:ea typeface="+mj-lt"/>
                <a:cs typeface="+mj-lt"/>
              </a:rPr>
              <a:t>/</a:t>
            </a:r>
            <a:r>
              <a:rPr lang="tr-TR" sz="4800" dirty="0" err="1">
                <a:ea typeface="+mj-lt"/>
                <a:cs typeface="+mj-lt"/>
              </a:rPr>
              <a:t>google-signin</a:t>
            </a:r>
            <a:r>
              <a:rPr lang="tr-TR" sz="4800" dirty="0">
                <a:ea typeface="+mj-lt"/>
                <a:cs typeface="+mj-lt"/>
              </a:rPr>
              <a:t>": "^6.0.0",</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react-navigation</a:t>
            </a:r>
            <a:r>
              <a:rPr lang="tr-TR" sz="4800" dirty="0">
                <a:ea typeface="+mj-lt"/>
                <a:cs typeface="+mj-lt"/>
              </a:rPr>
              <a:t>/</a:t>
            </a:r>
            <a:r>
              <a:rPr lang="tr-TR" sz="4800" dirty="0" err="1">
                <a:ea typeface="+mj-lt"/>
                <a:cs typeface="+mj-lt"/>
              </a:rPr>
              <a:t>drawer</a:t>
            </a:r>
            <a:r>
              <a:rPr lang="tr-TR" sz="4800" dirty="0">
                <a:ea typeface="+mj-lt"/>
                <a:cs typeface="+mj-lt"/>
              </a:rPr>
              <a:t>": "^5.12.5",</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react-navigation</a:t>
            </a:r>
            <a:r>
              <a:rPr lang="tr-TR" sz="4800" dirty="0">
                <a:ea typeface="+mj-lt"/>
                <a:cs typeface="+mj-lt"/>
              </a:rPr>
              <a:t>/</a:t>
            </a:r>
            <a:r>
              <a:rPr lang="tr-TR" sz="4800" dirty="0" err="1">
                <a:ea typeface="+mj-lt"/>
                <a:cs typeface="+mj-lt"/>
              </a:rPr>
              <a:t>native</a:t>
            </a:r>
            <a:r>
              <a:rPr lang="tr-TR" sz="4800" dirty="0">
                <a:ea typeface="+mj-lt"/>
                <a:cs typeface="+mj-lt"/>
              </a:rPr>
              <a:t>": "^5.9.4",</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react-navigation</a:t>
            </a:r>
            <a:r>
              <a:rPr lang="tr-TR" sz="4800" dirty="0">
                <a:ea typeface="+mj-lt"/>
                <a:cs typeface="+mj-lt"/>
              </a:rPr>
              <a:t>/</a:t>
            </a:r>
            <a:r>
              <a:rPr lang="tr-TR" sz="4800" dirty="0" err="1">
                <a:ea typeface="+mj-lt"/>
                <a:cs typeface="+mj-lt"/>
              </a:rPr>
              <a:t>stack</a:t>
            </a:r>
            <a:r>
              <a:rPr lang="tr-TR" sz="4800" dirty="0">
                <a:ea typeface="+mj-lt"/>
                <a:cs typeface="+mj-lt"/>
              </a:rPr>
              <a:t>": "^5.14.5",</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lodash.shuffle</a:t>
            </a:r>
            <a:r>
              <a:rPr lang="tr-TR" sz="4800" dirty="0">
                <a:ea typeface="+mj-lt"/>
                <a:cs typeface="+mj-lt"/>
              </a:rPr>
              <a:t>": "^4.2.0",</a:t>
            </a:r>
          </a:p>
          <a:p>
            <a:pPr marL="685800" indent="-685800" algn="l">
              <a:buFont typeface="Arial" panose="020B0604020202020204" pitchFamily="34" charset="0"/>
              <a:buChar char="•"/>
            </a:pPr>
            <a:r>
              <a:rPr lang="tr-TR" sz="4800" dirty="0">
                <a:ea typeface="+mj-lt"/>
                <a:cs typeface="+mj-lt"/>
              </a:rPr>
              <a:t>    "moment": "^2.29.1",</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a:t>
            </a:r>
            <a:r>
              <a:rPr lang="tr-TR" sz="4800" dirty="0">
                <a:ea typeface="+mj-lt"/>
                <a:cs typeface="+mj-lt"/>
              </a:rPr>
              <a:t>": "17.0.1",</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react-devtools</a:t>
            </a:r>
            <a:r>
              <a:rPr lang="tr-TR" sz="4800" dirty="0">
                <a:ea typeface="+mj-lt"/>
                <a:cs typeface="+mj-lt"/>
              </a:rPr>
              <a:t>": "^4.13.5",</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a:t>
            </a:r>
            <a:r>
              <a:rPr lang="tr-TR" sz="4800" dirty="0">
                <a:ea typeface="+mj-lt"/>
                <a:cs typeface="+mj-lt"/>
              </a:rPr>
              <a:t>": "0.64.1",</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react-native-dropdown-picker</a:t>
            </a:r>
            <a:r>
              <a:rPr lang="tr-TR" sz="4800" dirty="0">
                <a:ea typeface="+mj-lt"/>
                <a:cs typeface="+mj-lt"/>
              </a:rPr>
              <a:t>": "^5.1.19",</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react-native-fbsdk</a:t>
            </a:r>
            <a:r>
              <a:rPr lang="tr-TR" sz="4800" dirty="0">
                <a:ea typeface="+mj-lt"/>
                <a:cs typeface="+mj-lt"/>
              </a:rPr>
              <a:t>": "^3.0.0",</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react-native-fs</a:t>
            </a:r>
            <a:r>
              <a:rPr lang="tr-TR" sz="4800" dirty="0">
                <a:ea typeface="+mj-lt"/>
                <a:cs typeface="+mj-lt"/>
              </a:rPr>
              <a:t>": "^2.18.0",</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react-native-gesture-handler</a:t>
            </a:r>
            <a:r>
              <a:rPr lang="tr-TR" sz="4800" dirty="0">
                <a:ea typeface="+mj-lt"/>
                <a:cs typeface="+mj-lt"/>
              </a:rPr>
              <a:t>": "^1.10.3",</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react-native-image-crop-picker</a:t>
            </a:r>
            <a:r>
              <a:rPr lang="tr-TR" sz="4800" dirty="0">
                <a:ea typeface="+mj-lt"/>
                <a:cs typeface="+mj-lt"/>
              </a:rPr>
              <a:t>": "^0.36.2",</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react-native-material-dropdown</a:t>
            </a:r>
            <a:r>
              <a:rPr lang="tr-TR" sz="4800" dirty="0">
                <a:ea typeface="+mj-lt"/>
                <a:cs typeface="+mj-lt"/>
              </a:rPr>
              <a:t>": "^0.11.1",</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react-native-material-textfield</a:t>
            </a:r>
            <a:r>
              <a:rPr lang="tr-TR" sz="4800" dirty="0">
                <a:ea typeface="+mj-lt"/>
                <a:cs typeface="+mj-lt"/>
              </a:rPr>
              <a:t>": </a:t>
            </a:r>
          </a:p>
          <a:p>
            <a:pPr algn="l"/>
            <a:r>
              <a:rPr lang="tr-TR" sz="4800" dirty="0">
                <a:ea typeface="+mj-lt"/>
                <a:cs typeface="+mj-lt"/>
              </a:rPr>
              <a:t>              "</a:t>
            </a:r>
            <a:r>
              <a:rPr lang="tr-TR" sz="4800" dirty="0">
                <a:ea typeface="+mj-lt"/>
                <a:cs typeface="+mj-lt"/>
                <a:hlinkClick r:id="rId7"/>
              </a:rPr>
              <a:t>https://github.com/javarahulsharma/react-native-material-textfield.git</a:t>
            </a:r>
            <a:r>
              <a:rPr lang="tr-TR" sz="4800" dirty="0">
                <a:ea typeface="+mj-lt"/>
                <a:cs typeface="+mj-lt"/>
              </a:rPr>
              <a:t>",</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react-native-onboarding-swiper</a:t>
            </a:r>
            <a:r>
              <a:rPr lang="tr-TR" sz="4800" dirty="0">
                <a:ea typeface="+mj-lt"/>
                <a:cs typeface="+mj-lt"/>
              </a:rPr>
              <a:t>": "^1.1.4",</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react-native-push-notification</a:t>
            </a:r>
            <a:r>
              <a:rPr lang="tr-TR" sz="4800" dirty="0">
                <a:ea typeface="+mj-lt"/>
                <a:cs typeface="+mj-lt"/>
              </a:rPr>
              <a:t>": "^7.3.1",</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react-native-reanimated</a:t>
            </a:r>
            <a:r>
              <a:rPr lang="tr-TR" sz="4800" dirty="0">
                <a:ea typeface="+mj-lt"/>
                <a:cs typeface="+mj-lt"/>
              </a:rPr>
              <a:t>": "^2.1.0",</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react-native-safe-area-context</a:t>
            </a:r>
            <a:r>
              <a:rPr lang="tr-TR" sz="4800" dirty="0">
                <a:ea typeface="+mj-lt"/>
                <a:cs typeface="+mj-lt"/>
              </a:rPr>
              <a:t>": "^3.2.0",</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react-native-screens</a:t>
            </a:r>
            <a:r>
              <a:rPr lang="tr-TR" sz="4800" dirty="0">
                <a:ea typeface="+mj-lt"/>
                <a:cs typeface="+mj-lt"/>
              </a:rPr>
              <a:t>": "^3.2.0",</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react-native-sms</a:t>
            </a:r>
            <a:r>
              <a:rPr lang="tr-TR" sz="4800" dirty="0">
                <a:ea typeface="+mj-lt"/>
                <a:cs typeface="+mj-lt"/>
              </a:rPr>
              <a:t>": "^1.11.0",</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react-native-vector-icons</a:t>
            </a:r>
            <a:r>
              <a:rPr lang="tr-TR" sz="4800" dirty="0">
                <a:ea typeface="+mj-lt"/>
                <a:cs typeface="+mj-lt"/>
              </a:rPr>
              <a:t>": "^8.1.0",</a:t>
            </a:r>
          </a:p>
          <a:p>
            <a:pPr marL="685800" indent="-685800" algn="l">
              <a:buFont typeface="Arial" panose="020B0604020202020204" pitchFamily="34" charset="0"/>
              <a:buChar char="•"/>
            </a:pPr>
            <a:r>
              <a:rPr lang="tr-TR" sz="4800" dirty="0">
                <a:ea typeface="+mj-lt"/>
                <a:cs typeface="+mj-lt"/>
              </a:rPr>
              <a:t>    "</a:t>
            </a:r>
            <a:r>
              <a:rPr lang="tr-TR" sz="4800" dirty="0" err="1">
                <a:ea typeface="+mj-lt"/>
                <a:cs typeface="+mj-lt"/>
              </a:rPr>
              <a:t>react-phone-number-input</a:t>
            </a:r>
            <a:r>
              <a:rPr lang="tr-TR" sz="4800" dirty="0">
                <a:ea typeface="+mj-lt"/>
                <a:cs typeface="+mj-lt"/>
              </a:rPr>
              <a:t>": "^3.1.23",</a:t>
            </a:r>
          </a:p>
        </p:txBody>
      </p:sp>
      <p:pic>
        <p:nvPicPr>
          <p:cNvPr id="1028" name="Picture 4" descr="https://maltepe.edu.tr/Content/Media/Seo/06062018074424959-Sag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3280" y="445602"/>
            <a:ext cx="13025120" cy="3234980"/>
          </a:xfrm>
          <a:prstGeom prst="rect">
            <a:avLst/>
          </a:prstGeom>
          <a:noFill/>
          <a:extLst>
            <a:ext uri="{909E8E84-426E-40DD-AFC4-6F175D3DCCD1}">
              <a14:hiddenFill xmlns:a14="http://schemas.microsoft.com/office/drawing/2010/main">
                <a:solidFill>
                  <a:srgbClr val="FFFFFF"/>
                </a:solidFill>
              </a14:hiddenFill>
            </a:ext>
          </a:extLst>
        </p:spPr>
      </p:pic>
      <p:sp>
        <p:nvSpPr>
          <p:cNvPr id="22" name="Metin kutusu 21"/>
          <p:cNvSpPr txBox="1"/>
          <p:nvPr/>
        </p:nvSpPr>
        <p:spPr>
          <a:xfrm>
            <a:off x="37595350" y="968783"/>
            <a:ext cx="11159145" cy="2554545"/>
          </a:xfrm>
          <a:prstGeom prst="rect">
            <a:avLst/>
          </a:prstGeom>
          <a:noFill/>
        </p:spPr>
        <p:txBody>
          <a:bodyPr wrap="none" rtlCol="0">
            <a:spAutoFit/>
          </a:bodyPr>
          <a:lstStyle/>
          <a:p>
            <a:pPr algn="ctr"/>
            <a:r>
              <a:rPr lang="tr-TR" sz="8000" b="1">
                <a:solidFill>
                  <a:srgbClr val="7030A0"/>
                </a:solidFill>
              </a:rPr>
              <a:t>Yazılım Mühendisliği</a:t>
            </a:r>
          </a:p>
          <a:p>
            <a:pPr algn="ctr"/>
            <a:r>
              <a:rPr lang="tr-TR" sz="8000" b="1">
                <a:solidFill>
                  <a:srgbClr val="7030A0"/>
                </a:solidFill>
              </a:rPr>
              <a:t>2020-2021 Bitirme Projesi</a:t>
            </a:r>
            <a:endParaRPr lang="en-US" sz="8000" b="1">
              <a:solidFill>
                <a:srgbClr val="7030A0"/>
              </a:solidFill>
            </a:endParaRPr>
          </a:p>
        </p:txBody>
      </p:sp>
      <p:pic>
        <p:nvPicPr>
          <p:cNvPr id="43" name="Resim 43" descr="metin içeren bir resim&#10;&#10;Açıklama otomatik olarak oluşturuldu">
            <a:extLst>
              <a:ext uri="{FF2B5EF4-FFF2-40B4-BE49-F238E27FC236}">
                <a16:creationId xmlns:a16="http://schemas.microsoft.com/office/drawing/2014/main" id="{05BF155F-3EC7-4C5E-86CB-10E51BDEAA4B}"/>
              </a:ext>
            </a:extLst>
          </p:cNvPr>
          <p:cNvPicPr>
            <a:picLocks noChangeAspect="1"/>
          </p:cNvPicPr>
          <p:nvPr/>
        </p:nvPicPr>
        <p:blipFill>
          <a:blip r:embed="rId9"/>
          <a:stretch>
            <a:fillRect/>
          </a:stretch>
        </p:blipFill>
        <p:spPr>
          <a:xfrm>
            <a:off x="30896045" y="22880308"/>
            <a:ext cx="5438953" cy="10341155"/>
          </a:xfrm>
          <a:prstGeom prst="rect">
            <a:avLst/>
          </a:prstGeom>
        </p:spPr>
      </p:pic>
      <p:pic>
        <p:nvPicPr>
          <p:cNvPr id="44" name="Resim 44" descr="metin içeren bir resim&#10;&#10;Açıklama otomatik olarak oluşturuldu">
            <a:extLst>
              <a:ext uri="{FF2B5EF4-FFF2-40B4-BE49-F238E27FC236}">
                <a16:creationId xmlns:a16="http://schemas.microsoft.com/office/drawing/2014/main" id="{8C93BB52-77AB-4800-B0FD-2656E80B5B8F}"/>
              </a:ext>
            </a:extLst>
          </p:cNvPr>
          <p:cNvPicPr>
            <a:picLocks noChangeAspect="1"/>
          </p:cNvPicPr>
          <p:nvPr/>
        </p:nvPicPr>
        <p:blipFill>
          <a:blip r:embed="rId10"/>
          <a:stretch>
            <a:fillRect/>
          </a:stretch>
        </p:blipFill>
        <p:spPr>
          <a:xfrm>
            <a:off x="24667449" y="22893545"/>
            <a:ext cx="5680495" cy="10475341"/>
          </a:xfrm>
          <a:prstGeom prst="rect">
            <a:avLst/>
          </a:prstGeom>
        </p:spPr>
      </p:pic>
      <p:pic>
        <p:nvPicPr>
          <p:cNvPr id="45" name="Resim 45" descr="metin, ekran görüntüsü, iş kartı içeren bir resim&#10;&#10;Açıklama otomatik olarak oluşturuldu">
            <a:extLst>
              <a:ext uri="{FF2B5EF4-FFF2-40B4-BE49-F238E27FC236}">
                <a16:creationId xmlns:a16="http://schemas.microsoft.com/office/drawing/2014/main" id="{17486FE3-7978-4401-A4B5-095412FE4B1A}"/>
              </a:ext>
            </a:extLst>
          </p:cNvPr>
          <p:cNvPicPr>
            <a:picLocks noChangeAspect="1"/>
          </p:cNvPicPr>
          <p:nvPr/>
        </p:nvPicPr>
        <p:blipFill>
          <a:blip r:embed="rId11"/>
          <a:stretch>
            <a:fillRect/>
          </a:stretch>
        </p:blipFill>
        <p:spPr>
          <a:xfrm>
            <a:off x="19019086" y="9761958"/>
            <a:ext cx="5170577" cy="10475342"/>
          </a:xfrm>
          <a:prstGeom prst="rect">
            <a:avLst/>
          </a:prstGeom>
        </p:spPr>
      </p:pic>
      <p:pic>
        <p:nvPicPr>
          <p:cNvPr id="46" name="Resim 46">
            <a:extLst>
              <a:ext uri="{FF2B5EF4-FFF2-40B4-BE49-F238E27FC236}">
                <a16:creationId xmlns:a16="http://schemas.microsoft.com/office/drawing/2014/main" id="{CD8BA8E3-38FF-4B83-B801-595E82049686}"/>
              </a:ext>
            </a:extLst>
          </p:cNvPr>
          <p:cNvPicPr>
            <a:picLocks noChangeAspect="1"/>
          </p:cNvPicPr>
          <p:nvPr/>
        </p:nvPicPr>
        <p:blipFill>
          <a:blip r:embed="rId12"/>
          <a:stretch>
            <a:fillRect/>
          </a:stretch>
        </p:blipFill>
        <p:spPr>
          <a:xfrm>
            <a:off x="24800987" y="9770646"/>
            <a:ext cx="5170577" cy="10367992"/>
          </a:xfrm>
          <a:prstGeom prst="rect">
            <a:avLst/>
          </a:prstGeom>
        </p:spPr>
      </p:pic>
      <p:pic>
        <p:nvPicPr>
          <p:cNvPr id="47" name="Resim 47" descr="metin içeren bir resim&#10;&#10;Açıklama otomatik olarak oluşturuldu">
            <a:extLst>
              <a:ext uri="{FF2B5EF4-FFF2-40B4-BE49-F238E27FC236}">
                <a16:creationId xmlns:a16="http://schemas.microsoft.com/office/drawing/2014/main" id="{81C2C011-574D-4549-B3AB-B9F47F2DB2F1}"/>
              </a:ext>
            </a:extLst>
          </p:cNvPr>
          <p:cNvPicPr>
            <a:picLocks noChangeAspect="1"/>
          </p:cNvPicPr>
          <p:nvPr/>
        </p:nvPicPr>
        <p:blipFill>
          <a:blip r:embed="rId13"/>
          <a:stretch>
            <a:fillRect/>
          </a:stretch>
        </p:blipFill>
        <p:spPr>
          <a:xfrm>
            <a:off x="13321820" y="22902444"/>
            <a:ext cx="5143740" cy="10475343"/>
          </a:xfrm>
          <a:prstGeom prst="rect">
            <a:avLst/>
          </a:prstGeom>
        </p:spPr>
      </p:pic>
      <p:pic>
        <p:nvPicPr>
          <p:cNvPr id="48" name="Resim 48" descr="metin içeren bir resim&#10;&#10;Açıklama otomatik olarak oluşturuldu">
            <a:extLst>
              <a:ext uri="{FF2B5EF4-FFF2-40B4-BE49-F238E27FC236}">
                <a16:creationId xmlns:a16="http://schemas.microsoft.com/office/drawing/2014/main" id="{631CB2C8-014B-4018-88F3-442928705C97}"/>
              </a:ext>
            </a:extLst>
          </p:cNvPr>
          <p:cNvPicPr>
            <a:picLocks noChangeAspect="1"/>
          </p:cNvPicPr>
          <p:nvPr/>
        </p:nvPicPr>
        <p:blipFill>
          <a:blip r:embed="rId14"/>
          <a:stretch>
            <a:fillRect/>
          </a:stretch>
        </p:blipFill>
        <p:spPr>
          <a:xfrm>
            <a:off x="19123684" y="22902444"/>
            <a:ext cx="5090064" cy="10475343"/>
          </a:xfrm>
          <a:prstGeom prst="rect">
            <a:avLst/>
          </a:prstGeom>
        </p:spPr>
      </p:pic>
      <p:pic>
        <p:nvPicPr>
          <p:cNvPr id="49" name="Resim 49" descr="ok içeren bir resim&#10;&#10;Açıklama otomatik olarak oluşturuldu">
            <a:extLst>
              <a:ext uri="{FF2B5EF4-FFF2-40B4-BE49-F238E27FC236}">
                <a16:creationId xmlns:a16="http://schemas.microsoft.com/office/drawing/2014/main" id="{12D22D40-4AB3-4FC2-9360-1951F4E9986A}"/>
              </a:ext>
            </a:extLst>
          </p:cNvPr>
          <p:cNvPicPr>
            <a:picLocks noChangeAspect="1"/>
          </p:cNvPicPr>
          <p:nvPr/>
        </p:nvPicPr>
        <p:blipFill>
          <a:blip r:embed="rId15"/>
          <a:stretch>
            <a:fillRect/>
          </a:stretch>
        </p:blipFill>
        <p:spPr>
          <a:xfrm>
            <a:off x="13188529" y="36057675"/>
            <a:ext cx="5251089" cy="10502180"/>
          </a:xfrm>
          <a:prstGeom prst="rect">
            <a:avLst/>
          </a:prstGeom>
        </p:spPr>
      </p:pic>
      <p:pic>
        <p:nvPicPr>
          <p:cNvPr id="50" name="Resim 50">
            <a:extLst>
              <a:ext uri="{FF2B5EF4-FFF2-40B4-BE49-F238E27FC236}">
                <a16:creationId xmlns:a16="http://schemas.microsoft.com/office/drawing/2014/main" id="{28114DA9-324B-4FEF-BB52-85157282EA58}"/>
              </a:ext>
            </a:extLst>
          </p:cNvPr>
          <p:cNvPicPr>
            <a:picLocks noChangeAspect="1"/>
          </p:cNvPicPr>
          <p:nvPr/>
        </p:nvPicPr>
        <p:blipFill>
          <a:blip r:embed="rId16"/>
          <a:stretch>
            <a:fillRect/>
          </a:stretch>
        </p:blipFill>
        <p:spPr>
          <a:xfrm>
            <a:off x="30900558" y="36055475"/>
            <a:ext cx="5304767" cy="10475343"/>
          </a:xfrm>
          <a:prstGeom prst="rect">
            <a:avLst/>
          </a:prstGeom>
        </p:spPr>
      </p:pic>
      <p:pic>
        <p:nvPicPr>
          <p:cNvPr id="51" name="Resim 51" descr="metin içeren bir resim&#10;&#10;Açıklama otomatik olarak oluşturuldu">
            <a:extLst>
              <a:ext uri="{FF2B5EF4-FFF2-40B4-BE49-F238E27FC236}">
                <a16:creationId xmlns:a16="http://schemas.microsoft.com/office/drawing/2014/main" id="{FE038323-452E-44DA-867B-10F1609327E7}"/>
              </a:ext>
            </a:extLst>
          </p:cNvPr>
          <p:cNvPicPr>
            <a:picLocks noChangeAspect="1"/>
          </p:cNvPicPr>
          <p:nvPr/>
        </p:nvPicPr>
        <p:blipFill>
          <a:blip r:embed="rId17"/>
          <a:stretch>
            <a:fillRect/>
          </a:stretch>
        </p:blipFill>
        <p:spPr>
          <a:xfrm>
            <a:off x="19178985" y="36042931"/>
            <a:ext cx="5224252" cy="10502180"/>
          </a:xfrm>
          <a:prstGeom prst="rect">
            <a:avLst/>
          </a:prstGeom>
        </p:spPr>
      </p:pic>
      <p:pic>
        <p:nvPicPr>
          <p:cNvPr id="52" name="Resim 52" descr="metin içeren bir resim&#10;&#10;Açıklama otomatik olarak oluşturuldu">
            <a:extLst>
              <a:ext uri="{FF2B5EF4-FFF2-40B4-BE49-F238E27FC236}">
                <a16:creationId xmlns:a16="http://schemas.microsoft.com/office/drawing/2014/main" id="{9F5C6FFF-8942-4544-A534-788881634482}"/>
              </a:ext>
            </a:extLst>
          </p:cNvPr>
          <p:cNvPicPr>
            <a:picLocks noChangeAspect="1"/>
          </p:cNvPicPr>
          <p:nvPr/>
        </p:nvPicPr>
        <p:blipFill>
          <a:blip r:embed="rId18"/>
          <a:stretch>
            <a:fillRect/>
          </a:stretch>
        </p:blipFill>
        <p:spPr>
          <a:xfrm>
            <a:off x="24860851" y="36042931"/>
            <a:ext cx="5251089" cy="10582692"/>
          </a:xfrm>
          <a:prstGeom prst="rect">
            <a:avLst/>
          </a:prstGeom>
        </p:spPr>
      </p:pic>
      <p:pic>
        <p:nvPicPr>
          <p:cNvPr id="53" name="Resim 53">
            <a:extLst>
              <a:ext uri="{FF2B5EF4-FFF2-40B4-BE49-F238E27FC236}">
                <a16:creationId xmlns:a16="http://schemas.microsoft.com/office/drawing/2014/main" id="{980A2D38-7DD5-40D2-B153-FAB82BE7244D}"/>
              </a:ext>
            </a:extLst>
          </p:cNvPr>
          <p:cNvPicPr>
            <a:picLocks noChangeAspect="1"/>
          </p:cNvPicPr>
          <p:nvPr/>
        </p:nvPicPr>
        <p:blipFill>
          <a:blip r:embed="rId19"/>
          <a:stretch>
            <a:fillRect/>
          </a:stretch>
        </p:blipFill>
        <p:spPr>
          <a:xfrm>
            <a:off x="13328709" y="9770646"/>
            <a:ext cx="5251089" cy="10475341"/>
          </a:xfrm>
          <a:prstGeom prst="rect">
            <a:avLst/>
          </a:prstGeom>
        </p:spPr>
      </p:pic>
      <p:pic>
        <p:nvPicPr>
          <p:cNvPr id="57" name="Resim 57">
            <a:extLst>
              <a:ext uri="{FF2B5EF4-FFF2-40B4-BE49-F238E27FC236}">
                <a16:creationId xmlns:a16="http://schemas.microsoft.com/office/drawing/2014/main" id="{BB46883F-B4F2-46D9-B7A1-A6C2369D4091}"/>
              </a:ext>
            </a:extLst>
          </p:cNvPr>
          <p:cNvPicPr>
            <a:picLocks noChangeAspect="1"/>
          </p:cNvPicPr>
          <p:nvPr/>
        </p:nvPicPr>
        <p:blipFill>
          <a:blip r:embed="rId20"/>
          <a:stretch>
            <a:fillRect/>
          </a:stretch>
        </p:blipFill>
        <p:spPr>
          <a:xfrm>
            <a:off x="30800856" y="9794191"/>
            <a:ext cx="5251093" cy="10394833"/>
          </a:xfrm>
          <a:prstGeom prst="rect">
            <a:avLst/>
          </a:prstGeom>
        </p:spPr>
      </p:pic>
      <p:sp>
        <p:nvSpPr>
          <p:cNvPr id="3" name="Metin kutusu 2">
            <a:extLst>
              <a:ext uri="{FF2B5EF4-FFF2-40B4-BE49-F238E27FC236}">
                <a16:creationId xmlns:a16="http://schemas.microsoft.com/office/drawing/2014/main" id="{603AA133-60B1-4DAA-A642-575208A3A5C4}"/>
              </a:ext>
            </a:extLst>
          </p:cNvPr>
          <p:cNvSpPr txBox="1"/>
          <p:nvPr/>
        </p:nvSpPr>
        <p:spPr>
          <a:xfrm>
            <a:off x="31397278" y="21426733"/>
            <a:ext cx="40582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t>Yan Menü, uygulamanın geçiş merkezi.</a:t>
            </a:r>
          </a:p>
        </p:txBody>
      </p:sp>
      <p:sp>
        <p:nvSpPr>
          <p:cNvPr id="8" name="Metin kutusu 7">
            <a:extLst>
              <a:ext uri="{FF2B5EF4-FFF2-40B4-BE49-F238E27FC236}">
                <a16:creationId xmlns:a16="http://schemas.microsoft.com/office/drawing/2014/main" id="{950A171E-E2FA-4F3D-8045-DAF4FD24A021}"/>
              </a:ext>
            </a:extLst>
          </p:cNvPr>
          <p:cNvSpPr txBox="1"/>
          <p:nvPr/>
        </p:nvSpPr>
        <p:spPr>
          <a:xfrm>
            <a:off x="13468887" y="21149734"/>
            <a:ext cx="49707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cs typeface="Calibri"/>
              </a:rPr>
              <a:t>Giriş sayfası, aynı zamanda kullanıcıların teşhis testine üye olmadan da erişebileceği ekran.</a:t>
            </a:r>
          </a:p>
        </p:txBody>
      </p:sp>
      <p:sp>
        <p:nvSpPr>
          <p:cNvPr id="21" name="Metin kutusu 20">
            <a:extLst>
              <a:ext uri="{FF2B5EF4-FFF2-40B4-BE49-F238E27FC236}">
                <a16:creationId xmlns:a16="http://schemas.microsoft.com/office/drawing/2014/main" id="{3087A13F-817C-4E04-A70B-C3ECE273EDDB}"/>
              </a:ext>
            </a:extLst>
          </p:cNvPr>
          <p:cNvSpPr txBox="1"/>
          <p:nvPr/>
        </p:nvSpPr>
        <p:spPr>
          <a:xfrm>
            <a:off x="19441517" y="21213777"/>
            <a:ext cx="42461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cs typeface="Calibri"/>
              </a:rPr>
              <a:t>Ana menü, aynı zamanda kullanıcının günlük egzersizlerini yapacağı ekran.</a:t>
            </a:r>
          </a:p>
        </p:txBody>
      </p:sp>
      <p:sp>
        <p:nvSpPr>
          <p:cNvPr id="23" name="Metin kutusu 20">
            <a:extLst>
              <a:ext uri="{FF2B5EF4-FFF2-40B4-BE49-F238E27FC236}">
                <a16:creationId xmlns:a16="http://schemas.microsoft.com/office/drawing/2014/main" id="{C5263539-1E54-4E7A-9586-3AA89E3A843E}"/>
              </a:ext>
            </a:extLst>
          </p:cNvPr>
          <p:cNvSpPr txBox="1"/>
          <p:nvPr/>
        </p:nvSpPr>
        <p:spPr>
          <a:xfrm>
            <a:off x="25123298" y="21149734"/>
            <a:ext cx="42465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cs typeface="Calibri"/>
              </a:rPr>
              <a:t>Kategoriler, kullanıcı "Bugünün Egzersizleri" kısmından ayrı olarak egzersiz yapmak isterse buradan istediği oyuna ulaşabilir.</a:t>
            </a:r>
          </a:p>
        </p:txBody>
      </p:sp>
      <p:sp>
        <p:nvSpPr>
          <p:cNvPr id="24" name="Metin kutusu 23">
            <a:extLst>
              <a:ext uri="{FF2B5EF4-FFF2-40B4-BE49-F238E27FC236}">
                <a16:creationId xmlns:a16="http://schemas.microsoft.com/office/drawing/2014/main" id="{FE106212-C91E-4865-A195-1B4E76A2F84A}"/>
              </a:ext>
            </a:extLst>
          </p:cNvPr>
          <p:cNvSpPr txBox="1"/>
          <p:nvPr/>
        </p:nvSpPr>
        <p:spPr>
          <a:xfrm>
            <a:off x="13369444" y="33979067"/>
            <a:ext cx="513175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r-TR" dirty="0">
                <a:cs typeface="Calibri"/>
              </a:rPr>
              <a:t>Ayarlar sayfasında, hesap ayarlarından şifreyi değiştirebilir, uygulamanın dilini değiştirebilir ya da hesabı silebilirsiniz. Bildirim ayarlarından, gelen bildirimleri kapatıp açabilirsiniz  veya konum ayarlarından, konum erişim izni verebilirsiniz.</a:t>
            </a:r>
          </a:p>
        </p:txBody>
      </p:sp>
      <p:sp>
        <p:nvSpPr>
          <p:cNvPr id="25" name="Metin kutusu 24">
            <a:extLst>
              <a:ext uri="{FF2B5EF4-FFF2-40B4-BE49-F238E27FC236}">
                <a16:creationId xmlns:a16="http://schemas.microsoft.com/office/drawing/2014/main" id="{9CC96EF7-5B12-4CF4-8F79-DA9B2CC22D76}"/>
              </a:ext>
            </a:extLst>
          </p:cNvPr>
          <p:cNvSpPr txBox="1"/>
          <p:nvPr/>
        </p:nvSpPr>
        <p:spPr>
          <a:xfrm>
            <a:off x="30955030" y="33907348"/>
            <a:ext cx="540013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r-TR" dirty="0"/>
              <a:t>İletişim Kişilerim, kullanıcının kendi yakınlarının isim, soy isim, telefon ve diğer bilgilerini girebildiği, tercih edilirse de girdiği kişilerin telefon numaraları Acil Yardım Butonu tarafından kullanılacak ve kullanıcının anlık konumu listedeki bütün bireylere SMS yolu ile aktarılacaktır.</a:t>
            </a:r>
          </a:p>
        </p:txBody>
      </p:sp>
      <p:sp>
        <p:nvSpPr>
          <p:cNvPr id="26" name="Metin kutusu 25">
            <a:extLst>
              <a:ext uri="{FF2B5EF4-FFF2-40B4-BE49-F238E27FC236}">
                <a16:creationId xmlns:a16="http://schemas.microsoft.com/office/drawing/2014/main" id="{24601516-F282-4B5C-B67E-F248AFC6A352}"/>
              </a:ext>
            </a:extLst>
          </p:cNvPr>
          <p:cNvSpPr txBox="1"/>
          <p:nvPr/>
        </p:nvSpPr>
        <p:spPr>
          <a:xfrm>
            <a:off x="25926852" y="34184347"/>
            <a:ext cx="316168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r-TR" dirty="0">
                <a:cs typeface="Calibri"/>
              </a:rPr>
              <a:t>İlaçlarım, kişinin eklediği ilaçlara ve ilaçların saatlerine göre bildirim alacağı,</a:t>
            </a:r>
          </a:p>
        </p:txBody>
      </p:sp>
      <p:sp>
        <p:nvSpPr>
          <p:cNvPr id="27" name="Metin kutusu 26">
            <a:extLst>
              <a:ext uri="{FF2B5EF4-FFF2-40B4-BE49-F238E27FC236}">
                <a16:creationId xmlns:a16="http://schemas.microsoft.com/office/drawing/2014/main" id="{D8A60215-6809-445C-9546-F6CE0607CDA3}"/>
              </a:ext>
            </a:extLst>
          </p:cNvPr>
          <p:cNvSpPr txBox="1"/>
          <p:nvPr/>
        </p:nvSpPr>
        <p:spPr>
          <a:xfrm>
            <a:off x="19841435" y="34187550"/>
            <a:ext cx="36454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r-TR" dirty="0"/>
              <a:t>Profil, kişinin kendi bilgilerini görebileceği ve değiştirebileceği sayfa.</a:t>
            </a:r>
          </a:p>
        </p:txBody>
      </p:sp>
      <p:sp>
        <p:nvSpPr>
          <p:cNvPr id="28" name="Metin kutusu 27">
            <a:extLst>
              <a:ext uri="{FF2B5EF4-FFF2-40B4-BE49-F238E27FC236}">
                <a16:creationId xmlns:a16="http://schemas.microsoft.com/office/drawing/2014/main" id="{7E159B69-E872-40CF-8C51-9B640251B1A9}"/>
              </a:ext>
            </a:extLst>
          </p:cNvPr>
          <p:cNvSpPr txBox="1"/>
          <p:nvPr/>
        </p:nvSpPr>
        <p:spPr>
          <a:xfrm>
            <a:off x="31008705" y="47254657"/>
            <a:ext cx="529278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r-TR" sz="2000" dirty="0">
                <a:latin typeface="Calibri"/>
              </a:rPr>
              <a:t>Sayılar kategorisi içerisinde </a:t>
            </a:r>
            <a:r>
              <a:rPr lang="tr-TR" sz="2000" dirty="0" err="1">
                <a:latin typeface="Calibri"/>
              </a:rPr>
              <a:t>buluan</a:t>
            </a:r>
            <a:r>
              <a:rPr lang="tr-TR" sz="2000" dirty="0">
                <a:latin typeface="Calibri"/>
              </a:rPr>
              <a:t>, toplama oyunu , üst tarafta verilen sayının, aşağıdaki sayıların hangilerinin toplamı ile oluştuğunun hesaplanması ile ilgilidir. Oyun skoru her doğru cevapta skorun artmasıyla oluşmaktadır.</a:t>
            </a:r>
            <a:endParaRPr lang="tr-TR" sz="2000" dirty="0">
              <a:cs typeface="Calibri"/>
            </a:endParaRPr>
          </a:p>
        </p:txBody>
      </p:sp>
      <p:sp>
        <p:nvSpPr>
          <p:cNvPr id="29" name="Metin kutusu 28">
            <a:extLst>
              <a:ext uri="{FF2B5EF4-FFF2-40B4-BE49-F238E27FC236}">
                <a16:creationId xmlns:a16="http://schemas.microsoft.com/office/drawing/2014/main" id="{182B55CF-F145-45C5-B21B-D2D44FD964C3}"/>
              </a:ext>
            </a:extLst>
          </p:cNvPr>
          <p:cNvSpPr txBox="1"/>
          <p:nvPr/>
        </p:nvSpPr>
        <p:spPr>
          <a:xfrm>
            <a:off x="24871550" y="47254657"/>
            <a:ext cx="529278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r-TR" sz="2000" dirty="0">
                <a:ea typeface="+mn-lt"/>
                <a:cs typeface="+mn-lt"/>
              </a:rPr>
              <a:t>Kelimeler kategorisi içerisinde bulunan, adam asmaca oyunu, verilen ipucular ile istenen kelimelerin bulunmaya  harf tahmin edilerek bulunmaya çalışmasından oluşuyor. Oyunun puanı, kelimelerin doğru bilinmesiyle artıyor.</a:t>
            </a:r>
            <a:endParaRPr lang="tr-TR" sz="2000" dirty="0">
              <a:cs typeface="Calibri"/>
            </a:endParaRPr>
          </a:p>
        </p:txBody>
      </p:sp>
      <p:sp>
        <p:nvSpPr>
          <p:cNvPr id="30" name="Metin kutusu 29">
            <a:extLst>
              <a:ext uri="{FF2B5EF4-FFF2-40B4-BE49-F238E27FC236}">
                <a16:creationId xmlns:a16="http://schemas.microsoft.com/office/drawing/2014/main" id="{AE922DD9-E3BC-49C2-9FD5-48F0C4084FE9}"/>
              </a:ext>
            </a:extLst>
          </p:cNvPr>
          <p:cNvSpPr txBox="1"/>
          <p:nvPr/>
        </p:nvSpPr>
        <p:spPr>
          <a:xfrm>
            <a:off x="19239690" y="47254657"/>
            <a:ext cx="540013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r-TR" sz="2000" dirty="0">
                <a:ea typeface="+mn-lt"/>
                <a:cs typeface="+mn-lt"/>
              </a:rPr>
              <a:t>Hafıza kategorisi içerisinde bulunan, sayıların yazdığı kartların belli bir  süre gösterildikten sonra kapanıp, aşağıda hatırlanan sıralamanın yazılması </a:t>
            </a:r>
            <a:r>
              <a:rPr lang="tr-TR" sz="2000" dirty="0" err="1">
                <a:ea typeface="+mn-lt"/>
                <a:cs typeface="+mn-lt"/>
              </a:rPr>
              <a:t>nda</a:t>
            </a:r>
            <a:r>
              <a:rPr lang="tr-TR" sz="2000" dirty="0">
                <a:ea typeface="+mn-lt"/>
                <a:cs typeface="+mn-lt"/>
              </a:rPr>
              <a:t> oluşan oyunun skoru kaç sayının yerinin doğru  hatırlandığına göre hesaplanmaktadır.</a:t>
            </a:r>
          </a:p>
        </p:txBody>
      </p:sp>
      <p:sp>
        <p:nvSpPr>
          <p:cNvPr id="31" name="Metin kutusu 30">
            <a:extLst>
              <a:ext uri="{FF2B5EF4-FFF2-40B4-BE49-F238E27FC236}">
                <a16:creationId xmlns:a16="http://schemas.microsoft.com/office/drawing/2014/main" id="{1D4BD028-D93F-4482-98B2-9198161E9A1B}"/>
              </a:ext>
            </a:extLst>
          </p:cNvPr>
          <p:cNvSpPr txBox="1"/>
          <p:nvPr/>
        </p:nvSpPr>
        <p:spPr>
          <a:xfrm>
            <a:off x="13253290" y="47408545"/>
            <a:ext cx="521227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r-TR" sz="2000" dirty="0">
                <a:cs typeface="Calibri"/>
              </a:rPr>
              <a:t>Görsel kategorisi içerisinde bulunan, görsellerin eşleştirildiği oyun. Kaç adımda eşleştirmelerin </a:t>
            </a:r>
            <a:r>
              <a:rPr lang="tr-TR" sz="2000" dirty="0" err="1">
                <a:cs typeface="Calibri"/>
              </a:rPr>
              <a:t>tamalanması</a:t>
            </a:r>
            <a:r>
              <a:rPr lang="tr-TR" sz="2000" dirty="0">
                <a:cs typeface="Calibri"/>
              </a:rPr>
              <a:t> oyunda yapılan dereceyi belemektedir.</a:t>
            </a:r>
          </a:p>
        </p:txBody>
      </p:sp>
    </p:spTree>
    <p:extLst>
      <p:ext uri="{BB962C8B-B14F-4D97-AF65-F5344CB8AC3E}">
        <p14:creationId xmlns:p14="http://schemas.microsoft.com/office/powerpoint/2010/main" val="47964936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1360</Words>
  <Application>Microsoft Office PowerPoint</Application>
  <PresentationFormat>Özel</PresentationFormat>
  <Paragraphs>173</Paragraphs>
  <Slides>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Arial,Sans-Serif</vt:lpstr>
      <vt:lpstr>Calibri</vt:lpstr>
      <vt:lpstr>Calibri Light</vt:lpstr>
      <vt:lpstr>Office Teması</vt:lpstr>
      <vt:lpstr>ÖZET AlzApp, Alzheimer hastaları için, hastalığın ilerleyişini yavaşlatmaya yönelik oyunlar,  herhangi bir kullanıcı için teşhis koymaya yönelik test içeren bir mobil uygulamadır. Uygulamayı kullanan kişiler, ilaç saatlerinde ve uygulama içerisinde o gün yapmaları gereken egzersizleri unutmamaları için belirli zaman aralıklarında bildirimler alabilirler. Uygulamanın Alzheimer hastaları tarafından kullanılacağı düşünülerek kullanımının oldukça kolay olması göz önünde bulunduruldu.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Oruç Raif Önvural</dc:creator>
  <cp:lastModifiedBy>Hilal Ayışığı</cp:lastModifiedBy>
  <cp:revision>5</cp:revision>
  <dcterms:created xsi:type="dcterms:W3CDTF">2021-04-16T10:58:52Z</dcterms:created>
  <dcterms:modified xsi:type="dcterms:W3CDTF">2021-06-14T11:44:33Z</dcterms:modified>
</cp:coreProperties>
</file>