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51206400" cy="512064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28" userDrawn="1">
          <p15:clr>
            <a:srgbClr val="A4A3A4"/>
          </p15:clr>
        </p15:guide>
        <p15:guide id="2" pos="161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061" autoAdjust="0"/>
    <p:restoredTop sz="94660"/>
  </p:normalViewPr>
  <p:slideViewPr>
    <p:cSldViewPr snapToGrid="0" showGuides="1">
      <p:cViewPr>
        <p:scale>
          <a:sx n="10" d="100"/>
          <a:sy n="10" d="100"/>
        </p:scale>
        <p:origin x="2558" y="298"/>
      </p:cViewPr>
      <p:guideLst>
        <p:guide orient="horz" pos="16128"/>
        <p:guide pos="16128"/>
      </p:guideLst>
    </p:cSldViewPr>
  </p:slideViewPr>
  <p:notesTextViewPr>
    <p:cViewPr>
      <p:scale>
        <a:sx n="1" d="1"/>
        <a:sy n="1" d="1"/>
      </p:scale>
      <p:origin x="0" y="0"/>
    </p:cViewPr>
  </p:notesTextViewPr>
  <p:gridSpacing cx="180000" cy="1800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8380311"/>
            <a:ext cx="43525440" cy="17827413"/>
          </a:xfrm>
        </p:spPr>
        <p:txBody>
          <a:bodyPr anchor="b"/>
          <a:lstStyle>
            <a:lvl1pPr algn="ctr">
              <a:defRPr sz="33600"/>
            </a:lvl1pPr>
          </a:lstStyle>
          <a:p>
            <a:r>
              <a:rPr lang="tr-TR"/>
              <a:t>Asıl başlık stili için tıklatın</a:t>
            </a:r>
            <a:endParaRPr lang="en-US" dirty="0"/>
          </a:p>
        </p:txBody>
      </p:sp>
      <p:sp>
        <p:nvSpPr>
          <p:cNvPr id="3" name="Subtitle 2"/>
          <p:cNvSpPr>
            <a:spLocks noGrp="1"/>
          </p:cNvSpPr>
          <p:nvPr>
            <p:ph type="subTitle" idx="1"/>
          </p:nvPr>
        </p:nvSpPr>
        <p:spPr>
          <a:xfrm>
            <a:off x="6400800" y="26895217"/>
            <a:ext cx="38404800" cy="12363023"/>
          </a:xfrm>
        </p:spPr>
        <p:txBody>
          <a:bodyPr/>
          <a:lstStyle>
            <a:lvl1pPr marL="0" indent="0" algn="ctr">
              <a:buNone/>
              <a:defRPr sz="13440"/>
            </a:lvl1pPr>
            <a:lvl2pPr marL="2560320" indent="0" algn="ctr">
              <a:buNone/>
              <a:defRPr sz="11200"/>
            </a:lvl2pPr>
            <a:lvl3pPr marL="5120640" indent="0" algn="ctr">
              <a:buNone/>
              <a:defRPr sz="10080"/>
            </a:lvl3pPr>
            <a:lvl4pPr marL="7680960" indent="0" algn="ctr">
              <a:buNone/>
              <a:defRPr sz="8960"/>
            </a:lvl4pPr>
            <a:lvl5pPr marL="10241280" indent="0" algn="ctr">
              <a:buNone/>
              <a:defRPr sz="8960"/>
            </a:lvl5pPr>
            <a:lvl6pPr marL="12801600" indent="0" algn="ctr">
              <a:buNone/>
              <a:defRPr sz="8960"/>
            </a:lvl6pPr>
            <a:lvl7pPr marL="15361920" indent="0" algn="ctr">
              <a:buNone/>
              <a:defRPr sz="8960"/>
            </a:lvl7pPr>
            <a:lvl8pPr marL="17922240" indent="0" algn="ctr">
              <a:buNone/>
              <a:defRPr sz="8960"/>
            </a:lvl8pPr>
            <a:lvl9pPr marL="20482560" indent="0" algn="ctr">
              <a:buNone/>
              <a:defRPr sz="896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002B7C35-BD45-4009-8414-B331CA31B834}"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188660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02B7C35-BD45-4009-8414-B331CA31B834}"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3267545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3" y="2726267"/>
            <a:ext cx="11041380" cy="43395057"/>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3520443" y="2726267"/>
            <a:ext cx="32484060" cy="43395057"/>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02B7C35-BD45-4009-8414-B331CA31B834}"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160939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02B7C35-BD45-4009-8414-B331CA31B834}"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1401110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3493773" y="12766055"/>
            <a:ext cx="44165520" cy="21300436"/>
          </a:xfrm>
        </p:spPr>
        <p:txBody>
          <a:bodyPr anchor="b"/>
          <a:lstStyle>
            <a:lvl1pPr>
              <a:defRPr sz="33600"/>
            </a:lvl1pPr>
          </a:lstStyle>
          <a:p>
            <a:r>
              <a:rPr lang="tr-TR"/>
              <a:t>Asıl başlık stili için tıklatın</a:t>
            </a:r>
            <a:endParaRPr lang="en-US" dirty="0"/>
          </a:p>
        </p:txBody>
      </p:sp>
      <p:sp>
        <p:nvSpPr>
          <p:cNvPr id="3" name="Text Placeholder 2"/>
          <p:cNvSpPr>
            <a:spLocks noGrp="1"/>
          </p:cNvSpPr>
          <p:nvPr>
            <p:ph type="body" idx="1"/>
          </p:nvPr>
        </p:nvSpPr>
        <p:spPr>
          <a:xfrm>
            <a:off x="3493773" y="34268002"/>
            <a:ext cx="44165520" cy="11201396"/>
          </a:xfrm>
        </p:spPr>
        <p:txBody>
          <a:bodyPr/>
          <a:lstStyle>
            <a:lvl1pPr marL="0" indent="0">
              <a:buNone/>
              <a:defRPr sz="13440">
                <a:solidFill>
                  <a:schemeClr val="tx1"/>
                </a:solidFill>
              </a:defRPr>
            </a:lvl1pPr>
            <a:lvl2pPr marL="2560320" indent="0">
              <a:buNone/>
              <a:defRPr sz="11200">
                <a:solidFill>
                  <a:schemeClr val="tx1">
                    <a:tint val="75000"/>
                  </a:schemeClr>
                </a:solidFill>
              </a:defRPr>
            </a:lvl2pPr>
            <a:lvl3pPr marL="5120640" indent="0">
              <a:buNone/>
              <a:defRPr sz="10080">
                <a:solidFill>
                  <a:schemeClr val="tx1">
                    <a:tint val="75000"/>
                  </a:schemeClr>
                </a:solidFill>
              </a:defRPr>
            </a:lvl3pPr>
            <a:lvl4pPr marL="7680960" indent="0">
              <a:buNone/>
              <a:defRPr sz="8960">
                <a:solidFill>
                  <a:schemeClr val="tx1">
                    <a:tint val="75000"/>
                  </a:schemeClr>
                </a:solidFill>
              </a:defRPr>
            </a:lvl4pPr>
            <a:lvl5pPr marL="10241280" indent="0">
              <a:buNone/>
              <a:defRPr sz="8960">
                <a:solidFill>
                  <a:schemeClr val="tx1">
                    <a:tint val="75000"/>
                  </a:schemeClr>
                </a:solidFill>
              </a:defRPr>
            </a:lvl5pPr>
            <a:lvl6pPr marL="12801600" indent="0">
              <a:buNone/>
              <a:defRPr sz="8960">
                <a:solidFill>
                  <a:schemeClr val="tx1">
                    <a:tint val="75000"/>
                  </a:schemeClr>
                </a:solidFill>
              </a:defRPr>
            </a:lvl6pPr>
            <a:lvl7pPr marL="15361920" indent="0">
              <a:buNone/>
              <a:defRPr sz="8960">
                <a:solidFill>
                  <a:schemeClr val="tx1">
                    <a:tint val="75000"/>
                  </a:schemeClr>
                </a:solidFill>
              </a:defRPr>
            </a:lvl7pPr>
            <a:lvl8pPr marL="17922240" indent="0">
              <a:buNone/>
              <a:defRPr sz="8960">
                <a:solidFill>
                  <a:schemeClr val="tx1">
                    <a:tint val="75000"/>
                  </a:schemeClr>
                </a:solidFill>
              </a:defRPr>
            </a:lvl8pPr>
            <a:lvl9pPr marL="20482560" indent="0">
              <a:buNone/>
              <a:defRPr sz="896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002B7C35-BD45-4009-8414-B331CA31B834}"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2615354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3520440" y="13631334"/>
            <a:ext cx="21762720" cy="3248999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25923240" y="13631334"/>
            <a:ext cx="21762720" cy="3248999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02B7C35-BD45-4009-8414-B331CA31B834}" type="datetimeFigureOut">
              <a:rPr lang="en-US" smtClean="0"/>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343317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3527110" y="2726278"/>
            <a:ext cx="44165520" cy="9897537"/>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3527115" y="12552684"/>
            <a:ext cx="21662704" cy="6151876"/>
          </a:xfrm>
        </p:spPr>
        <p:txBody>
          <a:bodyPr anchor="b"/>
          <a:lstStyle>
            <a:lvl1pPr marL="0" indent="0">
              <a:buNone/>
              <a:defRPr sz="13440" b="1"/>
            </a:lvl1pPr>
            <a:lvl2pPr marL="2560320" indent="0">
              <a:buNone/>
              <a:defRPr sz="11200" b="1"/>
            </a:lvl2pPr>
            <a:lvl3pPr marL="5120640" indent="0">
              <a:buNone/>
              <a:defRPr sz="10080" b="1"/>
            </a:lvl3pPr>
            <a:lvl4pPr marL="7680960" indent="0">
              <a:buNone/>
              <a:defRPr sz="8960" b="1"/>
            </a:lvl4pPr>
            <a:lvl5pPr marL="10241280" indent="0">
              <a:buNone/>
              <a:defRPr sz="8960" b="1"/>
            </a:lvl5pPr>
            <a:lvl6pPr marL="12801600" indent="0">
              <a:buNone/>
              <a:defRPr sz="8960" b="1"/>
            </a:lvl6pPr>
            <a:lvl7pPr marL="15361920" indent="0">
              <a:buNone/>
              <a:defRPr sz="8960" b="1"/>
            </a:lvl7pPr>
            <a:lvl8pPr marL="17922240" indent="0">
              <a:buNone/>
              <a:defRPr sz="8960" b="1"/>
            </a:lvl8pPr>
            <a:lvl9pPr marL="20482560" indent="0">
              <a:buNone/>
              <a:defRPr sz="8960" b="1"/>
            </a:lvl9pPr>
          </a:lstStyle>
          <a:p>
            <a:pPr lvl="0"/>
            <a:r>
              <a:rPr lang="tr-TR"/>
              <a:t>Asıl metin stillerini düzenle</a:t>
            </a:r>
          </a:p>
        </p:txBody>
      </p:sp>
      <p:sp>
        <p:nvSpPr>
          <p:cNvPr id="4" name="Content Placeholder 3"/>
          <p:cNvSpPr>
            <a:spLocks noGrp="1"/>
          </p:cNvSpPr>
          <p:nvPr>
            <p:ph sz="half" idx="2"/>
          </p:nvPr>
        </p:nvSpPr>
        <p:spPr>
          <a:xfrm>
            <a:off x="3527115" y="18704560"/>
            <a:ext cx="21662704" cy="2751159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25923243" y="12552684"/>
            <a:ext cx="21769390" cy="6151876"/>
          </a:xfrm>
        </p:spPr>
        <p:txBody>
          <a:bodyPr anchor="b"/>
          <a:lstStyle>
            <a:lvl1pPr marL="0" indent="0">
              <a:buNone/>
              <a:defRPr sz="13440" b="1"/>
            </a:lvl1pPr>
            <a:lvl2pPr marL="2560320" indent="0">
              <a:buNone/>
              <a:defRPr sz="11200" b="1"/>
            </a:lvl2pPr>
            <a:lvl3pPr marL="5120640" indent="0">
              <a:buNone/>
              <a:defRPr sz="10080" b="1"/>
            </a:lvl3pPr>
            <a:lvl4pPr marL="7680960" indent="0">
              <a:buNone/>
              <a:defRPr sz="8960" b="1"/>
            </a:lvl4pPr>
            <a:lvl5pPr marL="10241280" indent="0">
              <a:buNone/>
              <a:defRPr sz="8960" b="1"/>
            </a:lvl5pPr>
            <a:lvl6pPr marL="12801600" indent="0">
              <a:buNone/>
              <a:defRPr sz="8960" b="1"/>
            </a:lvl6pPr>
            <a:lvl7pPr marL="15361920" indent="0">
              <a:buNone/>
              <a:defRPr sz="8960" b="1"/>
            </a:lvl7pPr>
            <a:lvl8pPr marL="17922240" indent="0">
              <a:buNone/>
              <a:defRPr sz="8960" b="1"/>
            </a:lvl8pPr>
            <a:lvl9pPr marL="20482560" indent="0">
              <a:buNone/>
              <a:defRPr sz="8960" b="1"/>
            </a:lvl9pPr>
          </a:lstStyle>
          <a:p>
            <a:pPr lvl="0"/>
            <a:r>
              <a:rPr lang="tr-TR"/>
              <a:t>Asıl metin stillerini düzenle</a:t>
            </a:r>
          </a:p>
        </p:txBody>
      </p:sp>
      <p:sp>
        <p:nvSpPr>
          <p:cNvPr id="6" name="Content Placeholder 5"/>
          <p:cNvSpPr>
            <a:spLocks noGrp="1"/>
          </p:cNvSpPr>
          <p:nvPr>
            <p:ph sz="quarter" idx="4"/>
          </p:nvPr>
        </p:nvSpPr>
        <p:spPr>
          <a:xfrm>
            <a:off x="25923243" y="18704560"/>
            <a:ext cx="21769390" cy="2751159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002B7C35-BD45-4009-8414-B331CA31B834}" type="datetimeFigureOut">
              <a:rPr lang="en-US" smtClean="0"/>
              <a:t>6/4/2021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3247396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002B7C35-BD45-4009-8414-B331CA31B834}" type="datetimeFigureOut">
              <a:rPr lang="en-US" smtClean="0"/>
              <a:t>6/4/2021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2609830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2B7C35-BD45-4009-8414-B331CA31B834}" type="datetimeFigureOut">
              <a:rPr lang="en-US" smtClean="0"/>
              <a:t>6/4/2021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3348544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527110" y="3413760"/>
            <a:ext cx="16515397" cy="11948160"/>
          </a:xfrm>
        </p:spPr>
        <p:txBody>
          <a:bodyPr anchor="b"/>
          <a:lstStyle>
            <a:lvl1pPr>
              <a:defRPr sz="17920"/>
            </a:lvl1pPr>
          </a:lstStyle>
          <a:p>
            <a:r>
              <a:rPr lang="tr-TR"/>
              <a:t>Asıl başlık stili için tıklatın</a:t>
            </a:r>
            <a:endParaRPr lang="en-US" dirty="0"/>
          </a:p>
        </p:txBody>
      </p:sp>
      <p:sp>
        <p:nvSpPr>
          <p:cNvPr id="3" name="Content Placeholder 2"/>
          <p:cNvSpPr>
            <a:spLocks noGrp="1"/>
          </p:cNvSpPr>
          <p:nvPr>
            <p:ph idx="1"/>
          </p:nvPr>
        </p:nvSpPr>
        <p:spPr>
          <a:xfrm>
            <a:off x="21769390" y="7372785"/>
            <a:ext cx="25923240" cy="36389733"/>
          </a:xfrm>
        </p:spPr>
        <p:txBody>
          <a:bodyPr/>
          <a:lstStyle>
            <a:lvl1pPr>
              <a:defRPr sz="17920"/>
            </a:lvl1pPr>
            <a:lvl2pPr>
              <a:defRPr sz="15680"/>
            </a:lvl2pPr>
            <a:lvl3pPr>
              <a:defRPr sz="13440"/>
            </a:lvl3pPr>
            <a:lvl4pPr>
              <a:defRPr sz="11200"/>
            </a:lvl4pPr>
            <a:lvl5pPr>
              <a:defRPr sz="11200"/>
            </a:lvl5pPr>
            <a:lvl6pPr>
              <a:defRPr sz="11200"/>
            </a:lvl6pPr>
            <a:lvl7pPr>
              <a:defRPr sz="11200"/>
            </a:lvl7pPr>
            <a:lvl8pPr>
              <a:defRPr sz="11200"/>
            </a:lvl8pPr>
            <a:lvl9pPr>
              <a:defRPr sz="1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3527110" y="15361920"/>
            <a:ext cx="16515397" cy="28459857"/>
          </a:xfrm>
        </p:spPr>
        <p:txBody>
          <a:bodyPr/>
          <a:lstStyle>
            <a:lvl1pPr marL="0" indent="0">
              <a:buNone/>
              <a:defRPr sz="8960"/>
            </a:lvl1pPr>
            <a:lvl2pPr marL="2560320" indent="0">
              <a:buNone/>
              <a:defRPr sz="7840"/>
            </a:lvl2pPr>
            <a:lvl3pPr marL="5120640" indent="0">
              <a:buNone/>
              <a:defRPr sz="6720"/>
            </a:lvl3pPr>
            <a:lvl4pPr marL="7680960" indent="0">
              <a:buNone/>
              <a:defRPr sz="5600"/>
            </a:lvl4pPr>
            <a:lvl5pPr marL="10241280" indent="0">
              <a:buNone/>
              <a:defRPr sz="5600"/>
            </a:lvl5pPr>
            <a:lvl6pPr marL="12801600" indent="0">
              <a:buNone/>
              <a:defRPr sz="5600"/>
            </a:lvl6pPr>
            <a:lvl7pPr marL="15361920" indent="0">
              <a:buNone/>
              <a:defRPr sz="5600"/>
            </a:lvl7pPr>
            <a:lvl8pPr marL="17922240" indent="0">
              <a:buNone/>
              <a:defRPr sz="5600"/>
            </a:lvl8pPr>
            <a:lvl9pPr marL="20482560" indent="0">
              <a:buNone/>
              <a:defRPr sz="5600"/>
            </a:lvl9pPr>
          </a:lstStyle>
          <a:p>
            <a:pPr lvl="0"/>
            <a:r>
              <a:rPr lang="tr-TR"/>
              <a:t>Asıl metin stillerini düzenle</a:t>
            </a:r>
          </a:p>
        </p:txBody>
      </p:sp>
      <p:sp>
        <p:nvSpPr>
          <p:cNvPr id="5" name="Date Placeholder 4"/>
          <p:cNvSpPr>
            <a:spLocks noGrp="1"/>
          </p:cNvSpPr>
          <p:nvPr>
            <p:ph type="dt" sz="half" idx="10"/>
          </p:nvPr>
        </p:nvSpPr>
        <p:spPr/>
        <p:txBody>
          <a:bodyPr/>
          <a:lstStyle/>
          <a:p>
            <a:fld id="{002B7C35-BD45-4009-8414-B331CA31B834}" type="datetimeFigureOut">
              <a:rPr lang="en-US" smtClean="0"/>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3937132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527110" y="3413760"/>
            <a:ext cx="16515397" cy="11948160"/>
          </a:xfrm>
        </p:spPr>
        <p:txBody>
          <a:bodyPr anchor="b"/>
          <a:lstStyle>
            <a:lvl1pPr>
              <a:defRPr sz="1792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1769390" y="7372785"/>
            <a:ext cx="25923240" cy="36389733"/>
          </a:xfrm>
        </p:spPr>
        <p:txBody>
          <a:bodyPr anchor="t"/>
          <a:lstStyle>
            <a:lvl1pPr marL="0" indent="0">
              <a:buNone/>
              <a:defRPr sz="17920"/>
            </a:lvl1pPr>
            <a:lvl2pPr marL="2560320" indent="0">
              <a:buNone/>
              <a:defRPr sz="15680"/>
            </a:lvl2pPr>
            <a:lvl3pPr marL="5120640" indent="0">
              <a:buNone/>
              <a:defRPr sz="1344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r>
              <a:rPr lang="tr-TR"/>
              <a:t>Resim eklemek için simgeyi tıklatın</a:t>
            </a:r>
            <a:endParaRPr lang="en-US" dirty="0"/>
          </a:p>
        </p:txBody>
      </p:sp>
      <p:sp>
        <p:nvSpPr>
          <p:cNvPr id="4" name="Text Placeholder 3"/>
          <p:cNvSpPr>
            <a:spLocks noGrp="1"/>
          </p:cNvSpPr>
          <p:nvPr>
            <p:ph type="body" sz="half" idx="2"/>
          </p:nvPr>
        </p:nvSpPr>
        <p:spPr>
          <a:xfrm>
            <a:off x="3527110" y="15361920"/>
            <a:ext cx="16515397" cy="28459857"/>
          </a:xfrm>
        </p:spPr>
        <p:txBody>
          <a:bodyPr/>
          <a:lstStyle>
            <a:lvl1pPr marL="0" indent="0">
              <a:buNone/>
              <a:defRPr sz="8960"/>
            </a:lvl1pPr>
            <a:lvl2pPr marL="2560320" indent="0">
              <a:buNone/>
              <a:defRPr sz="7840"/>
            </a:lvl2pPr>
            <a:lvl3pPr marL="5120640" indent="0">
              <a:buNone/>
              <a:defRPr sz="6720"/>
            </a:lvl3pPr>
            <a:lvl4pPr marL="7680960" indent="0">
              <a:buNone/>
              <a:defRPr sz="5600"/>
            </a:lvl4pPr>
            <a:lvl5pPr marL="10241280" indent="0">
              <a:buNone/>
              <a:defRPr sz="5600"/>
            </a:lvl5pPr>
            <a:lvl6pPr marL="12801600" indent="0">
              <a:buNone/>
              <a:defRPr sz="5600"/>
            </a:lvl6pPr>
            <a:lvl7pPr marL="15361920" indent="0">
              <a:buNone/>
              <a:defRPr sz="5600"/>
            </a:lvl7pPr>
            <a:lvl8pPr marL="17922240" indent="0">
              <a:buNone/>
              <a:defRPr sz="5600"/>
            </a:lvl8pPr>
            <a:lvl9pPr marL="20482560" indent="0">
              <a:buNone/>
              <a:defRPr sz="5600"/>
            </a:lvl9pPr>
          </a:lstStyle>
          <a:p>
            <a:pPr lvl="0"/>
            <a:r>
              <a:rPr lang="tr-TR"/>
              <a:t>Asıl metin stillerini düzenle</a:t>
            </a:r>
          </a:p>
        </p:txBody>
      </p:sp>
      <p:sp>
        <p:nvSpPr>
          <p:cNvPr id="5" name="Date Placeholder 4"/>
          <p:cNvSpPr>
            <a:spLocks noGrp="1"/>
          </p:cNvSpPr>
          <p:nvPr>
            <p:ph type="dt" sz="half" idx="10"/>
          </p:nvPr>
        </p:nvSpPr>
        <p:spPr/>
        <p:txBody>
          <a:bodyPr/>
          <a:lstStyle/>
          <a:p>
            <a:fld id="{002B7C35-BD45-4009-8414-B331CA31B834}" type="datetimeFigureOut">
              <a:rPr lang="en-US" smtClean="0"/>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1674761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2726278"/>
            <a:ext cx="44165520" cy="9897537"/>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3520440" y="13631334"/>
            <a:ext cx="44165520" cy="32489990"/>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3520440" y="47460758"/>
            <a:ext cx="11521440" cy="2726267"/>
          </a:xfrm>
          <a:prstGeom prst="rect">
            <a:avLst/>
          </a:prstGeom>
        </p:spPr>
        <p:txBody>
          <a:bodyPr vert="horz" lIns="91440" tIns="45720" rIns="91440" bIns="45720" rtlCol="0" anchor="ctr"/>
          <a:lstStyle>
            <a:lvl1pPr algn="l">
              <a:defRPr sz="6720">
                <a:solidFill>
                  <a:schemeClr val="tx1">
                    <a:tint val="75000"/>
                  </a:schemeClr>
                </a:solidFill>
              </a:defRPr>
            </a:lvl1pPr>
          </a:lstStyle>
          <a:p>
            <a:fld id="{002B7C35-BD45-4009-8414-B331CA31B834}" type="datetimeFigureOut">
              <a:rPr lang="en-US" smtClean="0"/>
              <a:t>6/4/2021</a:t>
            </a:fld>
            <a:endParaRPr lang="en-US"/>
          </a:p>
        </p:txBody>
      </p:sp>
      <p:sp>
        <p:nvSpPr>
          <p:cNvPr id="5" name="Footer Placeholder 4"/>
          <p:cNvSpPr>
            <a:spLocks noGrp="1"/>
          </p:cNvSpPr>
          <p:nvPr>
            <p:ph type="ftr" sz="quarter" idx="3"/>
          </p:nvPr>
        </p:nvSpPr>
        <p:spPr>
          <a:xfrm>
            <a:off x="16962120" y="47460758"/>
            <a:ext cx="17282160" cy="2726267"/>
          </a:xfrm>
          <a:prstGeom prst="rect">
            <a:avLst/>
          </a:prstGeom>
        </p:spPr>
        <p:txBody>
          <a:bodyPr vert="horz" lIns="91440" tIns="45720" rIns="91440" bIns="45720" rtlCol="0" anchor="ctr"/>
          <a:lstStyle>
            <a:lvl1pPr algn="ctr">
              <a:defRPr sz="67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47460758"/>
            <a:ext cx="11521440" cy="2726267"/>
          </a:xfrm>
          <a:prstGeom prst="rect">
            <a:avLst/>
          </a:prstGeom>
        </p:spPr>
        <p:txBody>
          <a:bodyPr vert="horz" lIns="91440" tIns="45720" rIns="91440" bIns="45720" rtlCol="0" anchor="ctr"/>
          <a:lstStyle>
            <a:lvl1pPr algn="r">
              <a:defRPr sz="6720">
                <a:solidFill>
                  <a:schemeClr val="tx1">
                    <a:tint val="75000"/>
                  </a:schemeClr>
                </a:solidFill>
              </a:defRPr>
            </a:lvl1pPr>
          </a:lstStyle>
          <a:p>
            <a:fld id="{45656D91-BD74-46A6-B6EF-84F494F3BF7D}" type="slidenum">
              <a:rPr lang="en-US" smtClean="0"/>
              <a:t>‹#›</a:t>
            </a:fld>
            <a:endParaRPr lang="en-US"/>
          </a:p>
        </p:txBody>
      </p:sp>
    </p:spTree>
    <p:extLst>
      <p:ext uri="{BB962C8B-B14F-4D97-AF65-F5344CB8AC3E}">
        <p14:creationId xmlns:p14="http://schemas.microsoft.com/office/powerpoint/2010/main" val="4580332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5120640" rtl="0" eaLnBrk="1" latinLnBrk="0" hangingPunct="1">
        <a:lnSpc>
          <a:spcPct val="90000"/>
        </a:lnSpc>
        <a:spcBef>
          <a:spcPct val="0"/>
        </a:spcBef>
        <a:buNone/>
        <a:defRPr sz="24640" kern="1200">
          <a:solidFill>
            <a:schemeClr val="tx1"/>
          </a:solidFill>
          <a:latin typeface="+mj-lt"/>
          <a:ea typeface="+mj-ea"/>
          <a:cs typeface="+mj-cs"/>
        </a:defRPr>
      </a:lvl1pPr>
    </p:titleStyle>
    <p:bodyStyle>
      <a:lvl1pPr marL="1280160" indent="-1280160" algn="l" defTabSz="5120640" rtl="0" eaLnBrk="1" latinLnBrk="0" hangingPunct="1">
        <a:lnSpc>
          <a:spcPct val="90000"/>
        </a:lnSpc>
        <a:spcBef>
          <a:spcPts val="5600"/>
        </a:spcBef>
        <a:buFont typeface="Arial" panose="020B0604020202020204" pitchFamily="34" charset="0"/>
        <a:buChar char="•"/>
        <a:defRPr sz="15680" kern="1200">
          <a:solidFill>
            <a:schemeClr val="tx1"/>
          </a:solidFill>
          <a:latin typeface="+mn-lt"/>
          <a:ea typeface="+mn-ea"/>
          <a:cs typeface="+mn-cs"/>
        </a:defRPr>
      </a:lvl1pPr>
      <a:lvl2pPr marL="3840480" indent="-1280160" algn="l" defTabSz="5120640" rtl="0" eaLnBrk="1" latinLnBrk="0" hangingPunct="1">
        <a:lnSpc>
          <a:spcPct val="90000"/>
        </a:lnSpc>
        <a:spcBef>
          <a:spcPts val="2800"/>
        </a:spcBef>
        <a:buFont typeface="Arial" panose="020B0604020202020204" pitchFamily="34" charset="0"/>
        <a:buChar char="•"/>
        <a:defRPr sz="13440" kern="1200">
          <a:solidFill>
            <a:schemeClr val="tx1"/>
          </a:solidFill>
          <a:latin typeface="+mn-lt"/>
          <a:ea typeface="+mn-ea"/>
          <a:cs typeface="+mn-cs"/>
        </a:defRPr>
      </a:lvl2pPr>
      <a:lvl3pPr marL="6400800" indent="-1280160" algn="l" defTabSz="5120640" rtl="0" eaLnBrk="1" latinLnBrk="0" hangingPunct="1">
        <a:lnSpc>
          <a:spcPct val="90000"/>
        </a:lnSpc>
        <a:spcBef>
          <a:spcPts val="2800"/>
        </a:spcBef>
        <a:buFont typeface="Arial" panose="020B0604020202020204" pitchFamily="34" charset="0"/>
        <a:buChar char="•"/>
        <a:defRPr sz="11200" kern="1200">
          <a:solidFill>
            <a:schemeClr val="tx1"/>
          </a:solidFill>
          <a:latin typeface="+mn-lt"/>
          <a:ea typeface="+mn-ea"/>
          <a:cs typeface="+mn-cs"/>
        </a:defRPr>
      </a:lvl3pPr>
      <a:lvl4pPr marL="89611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4pPr>
      <a:lvl5pPr marL="1152144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5pPr>
      <a:lvl6pPr marL="1408176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6pPr>
      <a:lvl7pPr marL="1664208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7pPr>
      <a:lvl8pPr marL="1920240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8pPr>
      <a:lvl9pPr marL="217627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9pPr>
    </p:bodyStyle>
    <p:otherStyle>
      <a:defPPr>
        <a:defRPr lang="en-US"/>
      </a:defPPr>
      <a:lvl1pPr marL="0" algn="l" defTabSz="5120640" rtl="0" eaLnBrk="1" latinLnBrk="0" hangingPunct="1">
        <a:defRPr sz="10080" kern="1200">
          <a:solidFill>
            <a:schemeClr val="tx1"/>
          </a:solidFill>
          <a:latin typeface="+mn-lt"/>
          <a:ea typeface="+mn-ea"/>
          <a:cs typeface="+mn-cs"/>
        </a:defRPr>
      </a:lvl1pPr>
      <a:lvl2pPr marL="2560320" algn="l" defTabSz="5120640" rtl="0" eaLnBrk="1" latinLnBrk="0" hangingPunct="1">
        <a:defRPr sz="10080" kern="1200">
          <a:solidFill>
            <a:schemeClr val="tx1"/>
          </a:solidFill>
          <a:latin typeface="+mn-lt"/>
          <a:ea typeface="+mn-ea"/>
          <a:cs typeface="+mn-cs"/>
        </a:defRPr>
      </a:lvl2pPr>
      <a:lvl3pPr marL="5120640" algn="l" defTabSz="5120640" rtl="0" eaLnBrk="1" latinLnBrk="0" hangingPunct="1">
        <a:defRPr sz="10080" kern="1200">
          <a:solidFill>
            <a:schemeClr val="tx1"/>
          </a:solidFill>
          <a:latin typeface="+mn-lt"/>
          <a:ea typeface="+mn-ea"/>
          <a:cs typeface="+mn-cs"/>
        </a:defRPr>
      </a:lvl3pPr>
      <a:lvl4pPr marL="7680960" algn="l" defTabSz="5120640" rtl="0" eaLnBrk="1" latinLnBrk="0" hangingPunct="1">
        <a:defRPr sz="10080" kern="1200">
          <a:solidFill>
            <a:schemeClr val="tx1"/>
          </a:solidFill>
          <a:latin typeface="+mn-lt"/>
          <a:ea typeface="+mn-ea"/>
          <a:cs typeface="+mn-cs"/>
        </a:defRPr>
      </a:lvl4pPr>
      <a:lvl5pPr marL="10241280" algn="l" defTabSz="5120640" rtl="0" eaLnBrk="1" latinLnBrk="0" hangingPunct="1">
        <a:defRPr sz="10080" kern="1200">
          <a:solidFill>
            <a:schemeClr val="tx1"/>
          </a:solidFill>
          <a:latin typeface="+mn-lt"/>
          <a:ea typeface="+mn-ea"/>
          <a:cs typeface="+mn-cs"/>
        </a:defRPr>
      </a:lvl5pPr>
      <a:lvl6pPr marL="12801600" algn="l" defTabSz="5120640" rtl="0" eaLnBrk="1" latinLnBrk="0" hangingPunct="1">
        <a:defRPr sz="10080" kern="1200">
          <a:solidFill>
            <a:schemeClr val="tx1"/>
          </a:solidFill>
          <a:latin typeface="+mn-lt"/>
          <a:ea typeface="+mn-ea"/>
          <a:cs typeface="+mn-cs"/>
        </a:defRPr>
      </a:lvl6pPr>
      <a:lvl7pPr marL="15361920" algn="l" defTabSz="5120640" rtl="0" eaLnBrk="1" latinLnBrk="0" hangingPunct="1">
        <a:defRPr sz="10080" kern="1200">
          <a:solidFill>
            <a:schemeClr val="tx1"/>
          </a:solidFill>
          <a:latin typeface="+mn-lt"/>
          <a:ea typeface="+mn-ea"/>
          <a:cs typeface="+mn-cs"/>
        </a:defRPr>
      </a:lvl7pPr>
      <a:lvl8pPr marL="17922240" algn="l" defTabSz="5120640" rtl="0" eaLnBrk="1" latinLnBrk="0" hangingPunct="1">
        <a:defRPr sz="10080" kern="1200">
          <a:solidFill>
            <a:schemeClr val="tx1"/>
          </a:solidFill>
          <a:latin typeface="+mn-lt"/>
          <a:ea typeface="+mn-ea"/>
          <a:cs typeface="+mn-cs"/>
        </a:defRPr>
      </a:lvl8pPr>
      <a:lvl9pPr marL="20482560" algn="l" defTabSz="5120640" rtl="0" eaLnBrk="1" latinLnBrk="0" hangingPunct="1">
        <a:defRPr sz="10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image" Target="../media/image15.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4.png"/><Relationship Id="rId2" Type="http://schemas.openxmlformats.org/officeDocument/2006/relationships/image" Target="../media/image1.png"/><Relationship Id="rId16" Type="http://schemas.openxmlformats.org/officeDocument/2006/relationships/hyperlink" Target="https://www.researchgate.net/publication/350431752_BRAIN_TUMOR_DETECTION_USING_CONVOLUTIONAL_NEURAL_NETWOKS" TargetMode="External"/><Relationship Id="rId20"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hyperlink" Target="https://www.kaggle.com/ahmedhamada0/brain-tumor-detection" TargetMode="External"/><Relationship Id="rId10" Type="http://schemas.openxmlformats.org/officeDocument/2006/relationships/image" Target="../media/image9.jpeg"/><Relationship Id="rId19"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113280" y="4516260"/>
            <a:ext cx="10125620" cy="6456540"/>
          </a:xfrm>
        </p:spPr>
        <p:txBody>
          <a:bodyPr>
            <a:normAutofit/>
          </a:bodyPr>
          <a:lstStyle/>
          <a:p>
            <a:pPr algn="just"/>
            <a:r>
              <a:rPr lang="tr-TR" sz="5400" b="1" dirty="0"/>
              <a:t>ABSTRACT</a:t>
            </a:r>
            <a:br>
              <a:rPr lang="tr-TR" sz="6000" b="1" dirty="0"/>
            </a:br>
            <a:br>
              <a:rPr lang="tr-TR" sz="3600" dirty="0"/>
            </a:br>
            <a:r>
              <a:rPr lang="en-US" sz="3600" dirty="0">
                <a:latin typeface="+mn-lt"/>
              </a:rPr>
              <a:t>Brain AI is a web application that detects brain tumors with MRI (Magnetic resonance imaging) images. This web application, developed by integrating deep learning model, has both doctor and patient login. Doctors upload MRI images of their patients to the application, and the application detects whether there are tumors in the MRI image. Then, doctors can update these diagnoses. Patients can check their diagnosis by entering the application.</a:t>
            </a:r>
          </a:p>
        </p:txBody>
      </p:sp>
      <p:sp>
        <p:nvSpPr>
          <p:cNvPr id="4" name="Metin kutusu 3"/>
          <p:cNvSpPr txBox="1"/>
          <p:nvPr/>
        </p:nvSpPr>
        <p:spPr>
          <a:xfrm>
            <a:off x="14416404" y="1224666"/>
            <a:ext cx="22714526" cy="3180358"/>
          </a:xfrm>
          <a:prstGeom prst="rect">
            <a:avLst/>
          </a:prstGeom>
          <a:noFill/>
        </p:spPr>
        <p:txBody>
          <a:bodyPr wrap="square" rtlCol="0">
            <a:spAutoFit/>
          </a:bodyPr>
          <a:lstStyle/>
          <a:p>
            <a:pPr algn="ctr">
              <a:spcAft>
                <a:spcPts val="1000"/>
              </a:spcAft>
            </a:pPr>
            <a:r>
              <a:rPr lang="tr-TR" sz="4400" b="1" dirty="0">
                <a:effectLst/>
                <a:latin typeface="+mj-lt"/>
                <a:ea typeface="Calibri" panose="020F0502020204030204" pitchFamily="34" charset="0"/>
              </a:rPr>
              <a:t>A </a:t>
            </a:r>
            <a:r>
              <a:rPr lang="tr-TR" sz="4400" b="1" dirty="0">
                <a:latin typeface="+mj-lt"/>
                <a:ea typeface="Calibri" panose="020F0502020204030204" pitchFamily="34" charset="0"/>
              </a:rPr>
              <a:t>W</a:t>
            </a:r>
            <a:r>
              <a:rPr lang="tr-TR" sz="4400" b="1" dirty="0">
                <a:effectLst/>
                <a:latin typeface="+mj-lt"/>
                <a:ea typeface="Calibri" panose="020F0502020204030204" pitchFamily="34" charset="0"/>
              </a:rPr>
              <a:t>eb </a:t>
            </a:r>
            <a:r>
              <a:rPr lang="tr-TR" sz="4400" b="1" dirty="0">
                <a:latin typeface="+mj-lt"/>
                <a:ea typeface="Calibri" panose="020F0502020204030204" pitchFamily="34" charset="0"/>
              </a:rPr>
              <a:t>A</a:t>
            </a:r>
            <a:r>
              <a:rPr lang="tr-TR" sz="4400" b="1" dirty="0">
                <a:effectLst/>
                <a:latin typeface="+mj-lt"/>
                <a:ea typeface="Calibri" panose="020F0502020204030204" pitchFamily="34" charset="0"/>
              </a:rPr>
              <a:t>pplication in </a:t>
            </a:r>
            <a:r>
              <a:rPr lang="tr-TR" sz="4400" b="1" dirty="0">
                <a:latin typeface="+mj-lt"/>
                <a:ea typeface="Calibri" panose="020F0502020204030204" pitchFamily="34" charset="0"/>
              </a:rPr>
              <a:t>H</a:t>
            </a:r>
            <a:r>
              <a:rPr lang="tr-TR" sz="4400" b="1" dirty="0">
                <a:effectLst/>
                <a:latin typeface="+mj-lt"/>
                <a:ea typeface="Calibri" panose="020F0502020204030204" pitchFamily="34" charset="0"/>
              </a:rPr>
              <a:t>ealthcare that </a:t>
            </a:r>
            <a:r>
              <a:rPr lang="tr-TR" sz="4400" b="1" dirty="0" err="1">
                <a:effectLst/>
                <a:latin typeface="+mj-lt"/>
                <a:ea typeface="Calibri" panose="020F0502020204030204" pitchFamily="34" charset="0"/>
              </a:rPr>
              <a:t>Detects</a:t>
            </a:r>
            <a:r>
              <a:rPr lang="tr-TR" sz="4400" b="1" dirty="0">
                <a:effectLst/>
                <a:latin typeface="+mj-lt"/>
                <a:ea typeface="Calibri" panose="020F0502020204030204" pitchFamily="34" charset="0"/>
              </a:rPr>
              <a:t> </a:t>
            </a:r>
            <a:r>
              <a:rPr lang="tr-TR" sz="4400" b="1" dirty="0">
                <a:latin typeface="+mj-lt"/>
                <a:ea typeface="Calibri" panose="020F0502020204030204" pitchFamily="34" charset="0"/>
              </a:rPr>
              <a:t>B</a:t>
            </a:r>
            <a:r>
              <a:rPr lang="tr-TR" sz="4400" b="1" dirty="0">
                <a:effectLst/>
                <a:latin typeface="+mj-lt"/>
                <a:ea typeface="Calibri" panose="020F0502020204030204" pitchFamily="34" charset="0"/>
              </a:rPr>
              <a:t>rain </a:t>
            </a:r>
            <a:r>
              <a:rPr lang="tr-TR" sz="4400" b="1" dirty="0" err="1">
                <a:latin typeface="+mj-lt"/>
                <a:ea typeface="Calibri" panose="020F0502020204030204" pitchFamily="34" charset="0"/>
              </a:rPr>
              <a:t>T</a:t>
            </a:r>
            <a:r>
              <a:rPr lang="tr-TR" sz="4400" b="1" dirty="0" err="1">
                <a:effectLst/>
                <a:latin typeface="+mj-lt"/>
                <a:ea typeface="Calibri" panose="020F0502020204030204" pitchFamily="34" charset="0"/>
              </a:rPr>
              <a:t>umors</a:t>
            </a:r>
            <a:r>
              <a:rPr lang="tr-TR" sz="4400" b="1" dirty="0">
                <a:effectLst/>
                <a:latin typeface="+mj-lt"/>
                <a:ea typeface="Calibri" panose="020F0502020204030204" pitchFamily="34" charset="0"/>
              </a:rPr>
              <a:t> </a:t>
            </a:r>
          </a:p>
          <a:p>
            <a:pPr algn="ctr">
              <a:spcAft>
                <a:spcPts val="1000"/>
              </a:spcAft>
            </a:pPr>
            <a:r>
              <a:rPr lang="tr-TR" sz="4400" b="1" dirty="0" err="1">
                <a:latin typeface="+mj-lt"/>
                <a:ea typeface="Calibri" panose="020F0502020204030204" pitchFamily="34" charset="0"/>
              </a:rPr>
              <a:t>I</a:t>
            </a:r>
            <a:r>
              <a:rPr lang="tr-TR" sz="4400" b="1" dirty="0" err="1">
                <a:effectLst/>
                <a:latin typeface="+mj-lt"/>
                <a:ea typeface="Calibri" panose="020F0502020204030204" pitchFamily="34" charset="0"/>
              </a:rPr>
              <a:t>ntegrated</a:t>
            </a:r>
            <a:r>
              <a:rPr lang="tr-TR" sz="4400" b="1" dirty="0">
                <a:effectLst/>
                <a:latin typeface="+mj-lt"/>
                <a:ea typeface="Calibri" panose="020F0502020204030204" pitchFamily="34" charset="0"/>
              </a:rPr>
              <a:t> </a:t>
            </a:r>
            <a:r>
              <a:rPr lang="tr-TR" sz="4400" b="1" dirty="0" err="1">
                <a:effectLst/>
                <a:latin typeface="+mj-lt"/>
                <a:ea typeface="Calibri" panose="020F0502020204030204" pitchFamily="34" charset="0"/>
              </a:rPr>
              <a:t>with</a:t>
            </a:r>
            <a:r>
              <a:rPr lang="tr-TR" sz="4400" b="1" dirty="0">
                <a:effectLst/>
                <a:latin typeface="+mj-lt"/>
                <a:ea typeface="Calibri" panose="020F0502020204030204" pitchFamily="34" charset="0"/>
              </a:rPr>
              <a:t> the </a:t>
            </a:r>
            <a:r>
              <a:rPr lang="tr-TR" sz="4400" b="1" dirty="0" err="1">
                <a:effectLst/>
                <a:latin typeface="+mj-lt"/>
                <a:ea typeface="Calibri" panose="020F0502020204030204" pitchFamily="34" charset="0"/>
              </a:rPr>
              <a:t>Deep</a:t>
            </a:r>
            <a:r>
              <a:rPr lang="tr-TR" sz="4400" b="1" dirty="0">
                <a:effectLst/>
                <a:latin typeface="+mj-lt"/>
                <a:ea typeface="Calibri" panose="020F0502020204030204" pitchFamily="34" charset="0"/>
              </a:rPr>
              <a:t> Learning Model</a:t>
            </a:r>
            <a:endParaRPr lang="tr-TR" sz="8000" dirty="0"/>
          </a:p>
          <a:p>
            <a:pPr algn="ctr"/>
            <a:r>
              <a:rPr lang="tr-TR" sz="4800" dirty="0"/>
              <a:t>Fatmanur Akbaş</a:t>
            </a:r>
          </a:p>
          <a:p>
            <a:pPr algn="ctr"/>
            <a:r>
              <a:rPr lang="tr-TR" sz="4800" dirty="0"/>
              <a:t>16 07 06 027</a:t>
            </a:r>
            <a:endParaRPr lang="en-US" sz="4000" dirty="0"/>
          </a:p>
        </p:txBody>
      </p:sp>
      <p:sp>
        <p:nvSpPr>
          <p:cNvPr id="5" name="Dikdörtgen 4"/>
          <p:cNvSpPr/>
          <p:nvPr/>
        </p:nvSpPr>
        <p:spPr>
          <a:xfrm>
            <a:off x="1930400" y="5181600"/>
            <a:ext cx="10402276" cy="5943600"/>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nvan 1"/>
          <p:cNvSpPr txBox="1">
            <a:spLocks/>
          </p:cNvSpPr>
          <p:nvPr/>
        </p:nvSpPr>
        <p:spPr>
          <a:xfrm>
            <a:off x="2323157" y="12760691"/>
            <a:ext cx="9915743" cy="8754310"/>
          </a:xfrm>
          <a:prstGeom prst="rect">
            <a:avLst/>
          </a:prstGeom>
        </p:spPr>
        <p:txBody>
          <a:bodyPr vert="horz" lIns="91440" tIns="45720" rIns="91440" bIns="45720" rtlCol="0" anchor="b">
            <a:normAutofit fontScale="62500" lnSpcReduction="20000"/>
          </a:bodyPr>
          <a:lstStyle>
            <a:lvl1pPr algn="ctr" defTabSz="5120640" rtl="0" eaLnBrk="1" latinLnBrk="0" hangingPunct="1">
              <a:lnSpc>
                <a:spcPct val="90000"/>
              </a:lnSpc>
              <a:spcBef>
                <a:spcPct val="0"/>
              </a:spcBef>
              <a:buNone/>
              <a:defRPr sz="33600" kern="1200">
                <a:solidFill>
                  <a:schemeClr val="tx1"/>
                </a:solidFill>
                <a:latin typeface="+mj-lt"/>
                <a:ea typeface="+mj-ea"/>
                <a:cs typeface="+mj-cs"/>
              </a:defRPr>
            </a:lvl1pPr>
          </a:lstStyle>
          <a:p>
            <a:pPr algn="just"/>
            <a:r>
              <a:rPr lang="en-US" sz="5800" dirty="0">
                <a:latin typeface="+mn-lt"/>
              </a:rPr>
              <a:t>The growth and formation of abnormal cells that occur in copying during the regeneration of brain cells is called a brain tumor. Brain tumor, which can be seen at any age from newborns to elderly people, causes pressure inside the skull. This pressure makes the brain unable to perform its task fully, and patients show various symptoms. </a:t>
            </a:r>
          </a:p>
          <a:p>
            <a:pPr algn="just"/>
            <a:r>
              <a:rPr lang="en-US" sz="5800" dirty="0">
                <a:latin typeface="+mn-lt"/>
              </a:rPr>
              <a:t>The diagnosis of brain tumor is made as a result of imaging methods, medical history of the patients and neurological examination. Magnetic Resonance (MR) and brain tomography are the primary methods used during diagnosis.</a:t>
            </a:r>
          </a:p>
          <a:p>
            <a:pPr algn="just"/>
            <a:r>
              <a:rPr lang="en-US" sz="5800" dirty="0">
                <a:latin typeface="+mn-lt"/>
              </a:rPr>
              <a:t>This project is a web application that detects brain tumors with MRI(Magnetic resonance imaging) images. This web application, which develops by integrating deep learning models, presents the user with forward-looking statistical estimates and graphs by storing the user's personal information and analysis.</a:t>
            </a:r>
          </a:p>
          <a:p>
            <a:br>
              <a:rPr lang="tr-TR" sz="4800" dirty="0"/>
            </a:br>
            <a:endParaRPr lang="en-US" sz="4800" dirty="0"/>
          </a:p>
        </p:txBody>
      </p:sp>
      <p:sp>
        <p:nvSpPr>
          <p:cNvPr id="7" name="Dikdörtgen 6"/>
          <p:cNvSpPr/>
          <p:nvPr/>
        </p:nvSpPr>
        <p:spPr>
          <a:xfrm>
            <a:off x="2178584" y="11887199"/>
            <a:ext cx="10204891" cy="13358947"/>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ikdörtgen 9"/>
          <p:cNvSpPr/>
          <p:nvPr/>
        </p:nvSpPr>
        <p:spPr>
          <a:xfrm>
            <a:off x="2178585" y="25956787"/>
            <a:ext cx="10270197" cy="20599300"/>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nvan 1"/>
          <p:cNvSpPr txBox="1">
            <a:spLocks/>
          </p:cNvSpPr>
          <p:nvPr/>
        </p:nvSpPr>
        <p:spPr>
          <a:xfrm>
            <a:off x="14727595" y="5512978"/>
            <a:ext cx="20797520" cy="5958840"/>
          </a:xfrm>
          <a:prstGeom prst="rect">
            <a:avLst/>
          </a:prstGeom>
        </p:spPr>
        <p:txBody>
          <a:bodyPr vert="horz" lIns="91440" tIns="45720" rIns="91440" bIns="45720" rtlCol="0" anchor="b">
            <a:normAutofit fontScale="70000" lnSpcReduction="20000"/>
          </a:bodyPr>
          <a:lstStyle>
            <a:lvl1pPr algn="ctr" defTabSz="5120640" rtl="0" eaLnBrk="1" latinLnBrk="0" hangingPunct="1">
              <a:lnSpc>
                <a:spcPct val="90000"/>
              </a:lnSpc>
              <a:spcBef>
                <a:spcPct val="0"/>
              </a:spcBef>
              <a:buNone/>
              <a:defRPr sz="33600" kern="1200">
                <a:solidFill>
                  <a:schemeClr val="tx1"/>
                </a:solidFill>
                <a:latin typeface="+mj-lt"/>
                <a:ea typeface="+mj-ea"/>
                <a:cs typeface="+mj-cs"/>
              </a:defRPr>
            </a:lvl1pPr>
          </a:lstStyle>
          <a:p>
            <a:r>
              <a:rPr lang="tr-TR" sz="7700" b="1" dirty="0"/>
              <a:t>PROBLEM DEFINITION</a:t>
            </a:r>
          </a:p>
          <a:p>
            <a:pPr algn="just"/>
            <a:endParaRPr lang="tr-TR" sz="5100" b="1" dirty="0">
              <a:latin typeface="+mn-lt"/>
            </a:endParaRPr>
          </a:p>
          <a:p>
            <a:pPr algn="just"/>
            <a:r>
              <a:rPr lang="en-US" sz="5100" dirty="0">
                <a:latin typeface="+mn-lt"/>
              </a:rPr>
              <a:t>The radiology specialty seems to be one of the most risk-free branches, it is a profession where it is important to see every detail and to view the smallest image. Sometimes doctors need an assistant when detecting disease from MRI images.</a:t>
            </a:r>
          </a:p>
          <a:p>
            <a:pPr algn="just"/>
            <a:r>
              <a:rPr lang="en-US" sz="5100" dirty="0">
                <a:latin typeface="+mn-lt"/>
              </a:rPr>
              <a:t>The product developed in this project is a deep learning integrated web application that supports doctors in the brain tumor diagnosis phase.</a:t>
            </a:r>
          </a:p>
          <a:p>
            <a:pPr algn="just"/>
            <a:r>
              <a:rPr lang="en-US" sz="5100" dirty="0">
                <a:latin typeface="+mn-lt"/>
              </a:rPr>
              <a:t>Diagnoses are recorded in the application and the doctor can see and manage them at any time. In addition, patients who are registered to the system with their Turkish identification numbers, can see their own diagnosis when they enter the application.</a:t>
            </a:r>
            <a:endParaRPr lang="tr-TR" sz="5100" dirty="0">
              <a:latin typeface="+mn-lt"/>
            </a:endParaRPr>
          </a:p>
          <a:p>
            <a:br>
              <a:rPr lang="tr-TR" sz="4800" dirty="0"/>
            </a:br>
            <a:br>
              <a:rPr lang="tr-TR" sz="4800" dirty="0"/>
            </a:br>
            <a:br>
              <a:rPr lang="tr-TR" sz="4800" dirty="0"/>
            </a:br>
            <a:endParaRPr lang="en-US" sz="4800" dirty="0"/>
          </a:p>
        </p:txBody>
      </p:sp>
      <p:sp>
        <p:nvSpPr>
          <p:cNvPr id="12" name="Dikdörtgen 11"/>
          <p:cNvSpPr/>
          <p:nvPr/>
        </p:nvSpPr>
        <p:spPr>
          <a:xfrm>
            <a:off x="14365193" y="5193128"/>
            <a:ext cx="21399500" cy="6003182"/>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nvan 1"/>
          <p:cNvSpPr txBox="1">
            <a:spLocks/>
          </p:cNvSpPr>
          <p:nvPr/>
        </p:nvSpPr>
        <p:spPr>
          <a:xfrm>
            <a:off x="14457146" y="12479549"/>
            <a:ext cx="20797520" cy="7195492"/>
          </a:xfrm>
          <a:prstGeom prst="rect">
            <a:avLst/>
          </a:prstGeom>
        </p:spPr>
        <p:txBody>
          <a:bodyPr vert="horz" lIns="91440" tIns="45720" rIns="91440" bIns="45720" rtlCol="0" anchor="b">
            <a:normAutofit fontScale="77500" lnSpcReduction="20000"/>
          </a:bodyPr>
          <a:lstStyle>
            <a:lvl1pPr algn="ctr" defTabSz="5120640" rtl="0" eaLnBrk="1" latinLnBrk="0" hangingPunct="1">
              <a:lnSpc>
                <a:spcPct val="90000"/>
              </a:lnSpc>
              <a:spcBef>
                <a:spcPct val="0"/>
              </a:spcBef>
              <a:buNone/>
              <a:defRPr sz="33600" kern="1200">
                <a:solidFill>
                  <a:schemeClr val="tx1"/>
                </a:solidFill>
                <a:latin typeface="+mj-lt"/>
                <a:ea typeface="+mj-ea"/>
                <a:cs typeface="+mj-cs"/>
              </a:defRPr>
            </a:lvl1pPr>
          </a:lstStyle>
          <a:p>
            <a:r>
              <a:rPr lang="tr-TR" sz="6400" b="1" dirty="0"/>
              <a:t>PROJECT DETAILS</a:t>
            </a:r>
          </a:p>
          <a:p>
            <a:endParaRPr lang="tr-TR" sz="4800" b="1" dirty="0"/>
          </a:p>
          <a:p>
            <a:pPr algn="just">
              <a:lnSpc>
                <a:spcPct val="115000"/>
              </a:lnSpc>
              <a:spcAft>
                <a:spcPts val="1000"/>
              </a:spcAft>
            </a:pPr>
            <a:r>
              <a:rPr lang="en-US" sz="4600" dirty="0">
                <a:effectLst/>
                <a:latin typeface="+mn-lt"/>
                <a:ea typeface="Calibri" panose="020F0502020204030204" pitchFamily="34" charset="0"/>
              </a:rPr>
              <a:t>This project is a web application integrated with a deep learning model, developed to detect brain tumors. The homepage welcomes the user who enters the application. User registers on the website by selecting the "Sign Up" option from the top navigation bar. The information that must be entered into the system for registration is as follows; name, surname, Turkish identification number, e-mail, date of birth, gender, password and role. ID numbers are checked during registration. For users who already have an account, they are directed to the login page by clicking the link that says I already have an account. They sign in by entering their Turkish identification number, password and role on this page. Also on this page, the users enters their e-mail by clicking on the “Forgot Password” link. A password reset link is sent to the entered email. When this link is clicked, the user is directed to the password reset page and renews the password. If the logged in user is a doctor, she/he can benefit from the AI service part. The doctor who clicks on AI Service (session is checked) sees 3 options:</a:t>
            </a:r>
          </a:p>
          <a:p>
            <a:endParaRPr lang="tr-TR" sz="4800" b="1" dirty="0"/>
          </a:p>
          <a:p>
            <a:endParaRPr lang="tr-TR" sz="4800" dirty="0"/>
          </a:p>
          <a:p>
            <a:endParaRPr lang="en-US" sz="4800" dirty="0"/>
          </a:p>
        </p:txBody>
      </p:sp>
      <p:sp>
        <p:nvSpPr>
          <p:cNvPr id="14" name="Dikdörtgen 13"/>
          <p:cNvSpPr/>
          <p:nvPr/>
        </p:nvSpPr>
        <p:spPr>
          <a:xfrm>
            <a:off x="14224000" y="11887199"/>
            <a:ext cx="21399500" cy="34668887"/>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a:p>
            <a:pPr algn="ctr"/>
            <a:endParaRPr lang="en-US" dirty="0"/>
          </a:p>
        </p:txBody>
      </p:sp>
      <p:sp>
        <p:nvSpPr>
          <p:cNvPr id="15" name="Unvan 1"/>
          <p:cNvSpPr txBox="1">
            <a:spLocks/>
          </p:cNvSpPr>
          <p:nvPr/>
        </p:nvSpPr>
        <p:spPr>
          <a:xfrm>
            <a:off x="37482780" y="5142329"/>
            <a:ext cx="11170920" cy="8065671"/>
          </a:xfrm>
          <a:prstGeom prst="rect">
            <a:avLst/>
          </a:prstGeom>
        </p:spPr>
        <p:txBody>
          <a:bodyPr vert="horz" lIns="91440" tIns="45720" rIns="91440" bIns="45720" rtlCol="0" anchor="b">
            <a:normAutofit/>
          </a:bodyPr>
          <a:lstStyle>
            <a:lvl1pPr algn="ctr" defTabSz="5120640" rtl="0" eaLnBrk="1" latinLnBrk="0" hangingPunct="1">
              <a:lnSpc>
                <a:spcPct val="90000"/>
              </a:lnSpc>
              <a:spcBef>
                <a:spcPct val="0"/>
              </a:spcBef>
              <a:buNone/>
              <a:defRPr sz="33600" kern="1200">
                <a:solidFill>
                  <a:schemeClr val="tx1"/>
                </a:solidFill>
                <a:latin typeface="+mj-lt"/>
                <a:ea typeface="+mj-ea"/>
                <a:cs typeface="+mj-cs"/>
              </a:defRPr>
            </a:lvl1pPr>
          </a:lstStyle>
          <a:p>
            <a:r>
              <a:rPr lang="tr-TR" sz="4400" b="1" dirty="0"/>
              <a:t>CONCLUSION and DISCUSSION</a:t>
            </a:r>
            <a:br>
              <a:rPr lang="tr-TR" sz="4800" dirty="0"/>
            </a:br>
            <a:br>
              <a:rPr lang="tr-TR" sz="4800" dirty="0"/>
            </a:br>
            <a:r>
              <a:rPr lang="en-US" sz="4800" dirty="0"/>
              <a:t>Doctors can get help from the deep learning model in brain tumor detection, using this application. They can easily update and delete the diagnoses they have entered before. In addition, patients who are registered to the system with their Turkish identification numbers, can see their own diagnosis when they enter the application.</a:t>
            </a:r>
            <a:br>
              <a:rPr lang="tr-TR" sz="4800" dirty="0"/>
            </a:br>
            <a:br>
              <a:rPr lang="tr-TR" sz="4800" dirty="0"/>
            </a:br>
            <a:endParaRPr lang="en-US" sz="4800" dirty="0"/>
          </a:p>
        </p:txBody>
      </p:sp>
      <p:sp>
        <p:nvSpPr>
          <p:cNvPr id="16" name="Dikdörtgen 15"/>
          <p:cNvSpPr/>
          <p:nvPr/>
        </p:nvSpPr>
        <p:spPr>
          <a:xfrm>
            <a:off x="37556311" y="5029200"/>
            <a:ext cx="11170920" cy="8178800"/>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nvan 1"/>
          <p:cNvSpPr txBox="1">
            <a:spLocks/>
          </p:cNvSpPr>
          <p:nvPr/>
        </p:nvSpPr>
        <p:spPr>
          <a:xfrm>
            <a:off x="37629969" y="14915900"/>
            <a:ext cx="11170919" cy="8178799"/>
          </a:xfrm>
          <a:prstGeom prst="rect">
            <a:avLst/>
          </a:prstGeom>
        </p:spPr>
        <p:txBody>
          <a:bodyPr vert="horz" lIns="91440" tIns="45720" rIns="91440" bIns="45720" rtlCol="0" anchor="b">
            <a:normAutofit/>
          </a:bodyPr>
          <a:lstStyle>
            <a:lvl1pPr algn="ctr" defTabSz="5120640" rtl="0" eaLnBrk="1" latinLnBrk="0" hangingPunct="1">
              <a:lnSpc>
                <a:spcPct val="90000"/>
              </a:lnSpc>
              <a:spcBef>
                <a:spcPct val="0"/>
              </a:spcBef>
              <a:buNone/>
              <a:defRPr sz="33600" kern="1200">
                <a:solidFill>
                  <a:schemeClr val="tx1"/>
                </a:solidFill>
                <a:latin typeface="+mj-lt"/>
                <a:ea typeface="+mj-ea"/>
                <a:cs typeface="+mj-cs"/>
              </a:defRPr>
            </a:lvl1pPr>
          </a:lstStyle>
          <a:p>
            <a:br>
              <a:rPr lang="tr-TR" sz="4800" dirty="0"/>
            </a:br>
            <a:br>
              <a:rPr lang="tr-TR" sz="4800" dirty="0"/>
            </a:br>
            <a:br>
              <a:rPr lang="tr-TR" sz="4800" dirty="0"/>
            </a:br>
            <a:br>
              <a:rPr lang="tr-TR" sz="4800" dirty="0"/>
            </a:br>
            <a:endParaRPr lang="en-US" sz="4800" dirty="0"/>
          </a:p>
        </p:txBody>
      </p:sp>
      <p:sp>
        <p:nvSpPr>
          <p:cNvPr id="20" name="Dikdörtgen 19"/>
          <p:cNvSpPr/>
          <p:nvPr/>
        </p:nvSpPr>
        <p:spPr>
          <a:xfrm>
            <a:off x="37442323" y="24496746"/>
            <a:ext cx="11358565" cy="22059340"/>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https://maltepe.edu.tr/Content/Media/Seo/06062018074424959-Sag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3280" y="445602"/>
            <a:ext cx="13025120" cy="3234980"/>
          </a:xfrm>
          <a:prstGeom prst="rect">
            <a:avLst/>
          </a:prstGeom>
          <a:noFill/>
          <a:extLst>
            <a:ext uri="{909E8E84-426E-40DD-AFC4-6F175D3DCCD1}">
              <a14:hiddenFill xmlns:a14="http://schemas.microsoft.com/office/drawing/2010/main">
                <a:solidFill>
                  <a:srgbClr val="FFFFFF"/>
                </a:solidFill>
              </a14:hiddenFill>
            </a:ext>
          </a:extLst>
        </p:spPr>
      </p:pic>
      <p:sp>
        <p:nvSpPr>
          <p:cNvPr id="22" name="Metin kutusu 21"/>
          <p:cNvSpPr txBox="1"/>
          <p:nvPr/>
        </p:nvSpPr>
        <p:spPr>
          <a:xfrm>
            <a:off x="37130930" y="968783"/>
            <a:ext cx="12087989" cy="2554545"/>
          </a:xfrm>
          <a:prstGeom prst="rect">
            <a:avLst/>
          </a:prstGeom>
          <a:noFill/>
        </p:spPr>
        <p:txBody>
          <a:bodyPr wrap="none" rtlCol="0">
            <a:spAutoFit/>
          </a:bodyPr>
          <a:lstStyle/>
          <a:p>
            <a:pPr algn="ctr"/>
            <a:r>
              <a:rPr lang="tr-TR" sz="8000" b="1" dirty="0">
                <a:solidFill>
                  <a:srgbClr val="7030A0"/>
                </a:solidFill>
              </a:rPr>
              <a:t>Software Engineering</a:t>
            </a:r>
          </a:p>
          <a:p>
            <a:pPr algn="ctr"/>
            <a:r>
              <a:rPr lang="tr-TR" sz="8000" b="1" dirty="0">
                <a:solidFill>
                  <a:srgbClr val="7030A0"/>
                </a:solidFill>
              </a:rPr>
              <a:t>2020-2021 Capstone Project</a:t>
            </a:r>
            <a:endParaRPr lang="en-US" sz="8000" b="1" dirty="0">
              <a:solidFill>
                <a:srgbClr val="7030A0"/>
              </a:solidFill>
            </a:endParaRPr>
          </a:p>
        </p:txBody>
      </p:sp>
      <p:sp>
        <p:nvSpPr>
          <p:cNvPr id="25" name="Metin kutusu 24">
            <a:extLst>
              <a:ext uri="{FF2B5EF4-FFF2-40B4-BE49-F238E27FC236}">
                <a16:creationId xmlns:a16="http://schemas.microsoft.com/office/drawing/2014/main" id="{90A4AA61-4C43-49C9-962E-2E09C90D9F5B}"/>
              </a:ext>
            </a:extLst>
          </p:cNvPr>
          <p:cNvSpPr txBox="1"/>
          <p:nvPr/>
        </p:nvSpPr>
        <p:spPr>
          <a:xfrm>
            <a:off x="4769059" y="12017884"/>
            <a:ext cx="4784272" cy="923330"/>
          </a:xfrm>
          <a:prstGeom prst="rect">
            <a:avLst/>
          </a:prstGeom>
          <a:noFill/>
        </p:spPr>
        <p:txBody>
          <a:bodyPr wrap="square" rtlCol="0">
            <a:spAutoFit/>
          </a:bodyPr>
          <a:lstStyle/>
          <a:p>
            <a:r>
              <a:rPr lang="tr-TR" sz="5400" dirty="0"/>
              <a:t>INTRODUCTION</a:t>
            </a:r>
            <a:endParaRPr lang="en-US" sz="5400" dirty="0"/>
          </a:p>
        </p:txBody>
      </p:sp>
      <p:sp>
        <p:nvSpPr>
          <p:cNvPr id="3" name="Metin kutusu 2">
            <a:extLst>
              <a:ext uri="{FF2B5EF4-FFF2-40B4-BE49-F238E27FC236}">
                <a16:creationId xmlns:a16="http://schemas.microsoft.com/office/drawing/2014/main" id="{82F945D1-465E-4465-B534-06EBB01E8CAC}"/>
              </a:ext>
            </a:extLst>
          </p:cNvPr>
          <p:cNvSpPr txBox="1"/>
          <p:nvPr/>
        </p:nvSpPr>
        <p:spPr>
          <a:xfrm>
            <a:off x="5590931" y="26117618"/>
            <a:ext cx="3962400" cy="923330"/>
          </a:xfrm>
          <a:prstGeom prst="rect">
            <a:avLst/>
          </a:prstGeom>
          <a:noFill/>
        </p:spPr>
        <p:txBody>
          <a:bodyPr wrap="square" rtlCol="0">
            <a:spAutoFit/>
          </a:bodyPr>
          <a:lstStyle/>
          <a:p>
            <a:r>
              <a:rPr lang="tr-TR" sz="5400" b="1" dirty="0">
                <a:latin typeface="+mj-lt"/>
              </a:rPr>
              <a:t>METHODS</a:t>
            </a:r>
            <a:endParaRPr lang="en-US" sz="5400" b="1" dirty="0">
              <a:latin typeface="+mj-lt"/>
            </a:endParaRPr>
          </a:p>
        </p:txBody>
      </p:sp>
      <p:pic>
        <p:nvPicPr>
          <p:cNvPr id="1026" name="Picture 2" descr="Blood Test May Detect Genetic Changes in Brain Tumors - National Cancer  Institute">
            <a:extLst>
              <a:ext uri="{FF2B5EF4-FFF2-40B4-BE49-F238E27FC236}">
                <a16:creationId xmlns:a16="http://schemas.microsoft.com/office/drawing/2014/main" id="{2024A35C-E67E-4D84-813C-93802550F0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1495" y="21002341"/>
            <a:ext cx="3980085" cy="3980085"/>
          </a:xfrm>
          <a:prstGeom prst="rect">
            <a:avLst/>
          </a:prstGeom>
          <a:noFill/>
          <a:extLst>
            <a:ext uri="{909E8E84-426E-40DD-AFC4-6F175D3DCCD1}">
              <a14:hiddenFill xmlns:a14="http://schemas.microsoft.com/office/drawing/2010/main">
                <a:solidFill>
                  <a:srgbClr val="FFFFFF"/>
                </a:solidFill>
              </a14:hiddenFill>
            </a:ext>
          </a:extLst>
        </p:spPr>
      </p:pic>
      <p:pic>
        <p:nvPicPr>
          <p:cNvPr id="23" name="Resim 22" descr="metin içeren bir resim&#10;&#10;Açıklama otomatik olarak oluşturuldu">
            <a:extLst>
              <a:ext uri="{FF2B5EF4-FFF2-40B4-BE49-F238E27FC236}">
                <a16:creationId xmlns:a16="http://schemas.microsoft.com/office/drawing/2014/main" id="{766834DB-7C13-4C7B-AF86-C65AEA432302}"/>
              </a:ext>
            </a:extLst>
          </p:cNvPr>
          <p:cNvPicPr>
            <a:picLocks noChangeAspect="1"/>
          </p:cNvPicPr>
          <p:nvPr/>
        </p:nvPicPr>
        <p:blipFill rotWithShape="1">
          <a:blip r:embed="rId4">
            <a:extLst>
              <a:ext uri="{28A0092B-C50C-407E-A947-70E740481C1C}">
                <a14:useLocalDpi xmlns:a14="http://schemas.microsoft.com/office/drawing/2010/main" val="0"/>
              </a:ext>
            </a:extLst>
          </a:blip>
          <a:srcRect l="11234" t="9779" r="39231" b="13179"/>
          <a:stretch/>
        </p:blipFill>
        <p:spPr>
          <a:xfrm>
            <a:off x="27259920" y="18923605"/>
            <a:ext cx="6119446" cy="5935635"/>
          </a:xfrm>
          <a:prstGeom prst="rect">
            <a:avLst/>
          </a:prstGeom>
        </p:spPr>
      </p:pic>
      <p:sp>
        <p:nvSpPr>
          <p:cNvPr id="24" name="Metin kutusu 23">
            <a:extLst>
              <a:ext uri="{FF2B5EF4-FFF2-40B4-BE49-F238E27FC236}">
                <a16:creationId xmlns:a16="http://schemas.microsoft.com/office/drawing/2014/main" id="{68C8EF60-FA41-4FC6-9DC5-03565E85290E}"/>
              </a:ext>
            </a:extLst>
          </p:cNvPr>
          <p:cNvSpPr txBox="1"/>
          <p:nvPr/>
        </p:nvSpPr>
        <p:spPr>
          <a:xfrm>
            <a:off x="26990431" y="27222850"/>
            <a:ext cx="7600676" cy="4247317"/>
          </a:xfrm>
          <a:prstGeom prst="rect">
            <a:avLst/>
          </a:prstGeom>
          <a:noFill/>
        </p:spPr>
        <p:txBody>
          <a:bodyPr wrap="square" rtlCol="0">
            <a:spAutoFit/>
          </a:bodyPr>
          <a:lstStyle/>
          <a:p>
            <a:pPr marL="571500" indent="-571500">
              <a:buFont typeface="Arial" panose="020B0604020202020204" pitchFamily="34" charset="0"/>
              <a:buChar char="•"/>
            </a:pPr>
            <a:r>
              <a:rPr lang="en-US" sz="3600" b="1" i="1" dirty="0">
                <a:effectLst/>
                <a:ea typeface="Calibri" panose="020F0502020204030204" pitchFamily="34" charset="0"/>
              </a:rPr>
              <a:t>View MRI Detection Results: </a:t>
            </a:r>
            <a:r>
              <a:rPr lang="en-US" sz="3600" dirty="0">
                <a:effectLst/>
                <a:ea typeface="Calibri" panose="020F0502020204030204" pitchFamily="34" charset="0"/>
              </a:rPr>
              <a:t>In this option, it is only accessible to users who are doctors. In chronological order, doctors view the MRI results they entered. In this section, the doctor can view, update and delete diagnostics.</a:t>
            </a:r>
          </a:p>
          <a:p>
            <a:endParaRPr lang="en-US" dirty="0"/>
          </a:p>
        </p:txBody>
      </p:sp>
      <p:pic>
        <p:nvPicPr>
          <p:cNvPr id="28" name="Resim 27">
            <a:extLst>
              <a:ext uri="{FF2B5EF4-FFF2-40B4-BE49-F238E27FC236}">
                <a16:creationId xmlns:a16="http://schemas.microsoft.com/office/drawing/2014/main" id="{03271D53-CE8E-4B78-8F2B-110E56C6E4FF}"/>
              </a:ext>
            </a:extLst>
          </p:cNvPr>
          <p:cNvPicPr>
            <a:picLocks noChangeAspect="1"/>
          </p:cNvPicPr>
          <p:nvPr/>
        </p:nvPicPr>
        <p:blipFill rotWithShape="1">
          <a:blip r:embed="rId5">
            <a:extLst>
              <a:ext uri="{28A0092B-C50C-407E-A947-70E740481C1C}">
                <a14:useLocalDpi xmlns:a14="http://schemas.microsoft.com/office/drawing/2010/main" val="0"/>
              </a:ext>
            </a:extLst>
          </a:blip>
          <a:srcRect l="12066" t="5616" r="7891" b="2059"/>
          <a:stretch/>
        </p:blipFill>
        <p:spPr>
          <a:xfrm>
            <a:off x="15138400" y="25207387"/>
            <a:ext cx="11852031" cy="7337622"/>
          </a:xfrm>
          <a:prstGeom prst="rect">
            <a:avLst/>
          </a:prstGeom>
        </p:spPr>
      </p:pic>
      <p:sp>
        <p:nvSpPr>
          <p:cNvPr id="29" name="Metin kutusu 28">
            <a:extLst>
              <a:ext uri="{FF2B5EF4-FFF2-40B4-BE49-F238E27FC236}">
                <a16:creationId xmlns:a16="http://schemas.microsoft.com/office/drawing/2014/main" id="{F2671E9C-B12E-409C-9164-979FB876EF57}"/>
              </a:ext>
            </a:extLst>
          </p:cNvPr>
          <p:cNvSpPr txBox="1"/>
          <p:nvPr/>
        </p:nvSpPr>
        <p:spPr>
          <a:xfrm>
            <a:off x="14727595" y="35364500"/>
            <a:ext cx="8977663" cy="1966244"/>
          </a:xfrm>
          <a:prstGeom prst="rect">
            <a:avLst/>
          </a:prstGeom>
          <a:noFill/>
        </p:spPr>
        <p:txBody>
          <a:bodyPr wrap="square" rtlCol="0">
            <a:spAutoFit/>
          </a:bodyPr>
          <a:lstStyle/>
          <a:p>
            <a:pPr marL="571500" lvl="0" indent="-571500" algn="just">
              <a:lnSpc>
                <a:spcPct val="115000"/>
              </a:lnSpc>
              <a:spcAft>
                <a:spcPts val="1000"/>
              </a:spcAft>
              <a:buFont typeface="Arial" panose="020B0604020202020204" pitchFamily="34" charset="0"/>
              <a:buChar char="•"/>
            </a:pPr>
            <a:r>
              <a:rPr lang="en-US" sz="3600" b="1" i="1" dirty="0">
                <a:effectLst/>
                <a:ea typeface="Calibri" panose="020F0502020204030204" pitchFamily="34" charset="0"/>
              </a:rPr>
              <a:t>Chart: </a:t>
            </a:r>
            <a:r>
              <a:rPr lang="en-US" sz="3600" dirty="0">
                <a:effectLst/>
                <a:ea typeface="Calibri" panose="020F0502020204030204" pitchFamily="34" charset="0"/>
              </a:rPr>
              <a:t>In this section, the ratio of the number of patients with and without tumors is visualized with a pie chart graph</a:t>
            </a:r>
            <a:r>
              <a:rPr lang="en-US" sz="1800" dirty="0">
                <a:effectLst/>
                <a:latin typeface="Times New Roman" panose="02020603050405020304" pitchFamily="18" charset="0"/>
                <a:ea typeface="Calibri" panose="020F0502020204030204" pitchFamily="34" charset="0"/>
              </a:rPr>
              <a:t>.</a:t>
            </a:r>
            <a:endParaRPr lang="en-US" sz="1600" dirty="0">
              <a:effectLst/>
              <a:latin typeface="Calibri" panose="020F0502020204030204" pitchFamily="34" charset="0"/>
              <a:ea typeface="Calibri" panose="020F0502020204030204" pitchFamily="34" charset="0"/>
            </a:endParaRPr>
          </a:p>
        </p:txBody>
      </p:sp>
      <p:sp>
        <p:nvSpPr>
          <p:cNvPr id="30" name="Metin kutusu 29">
            <a:extLst>
              <a:ext uri="{FF2B5EF4-FFF2-40B4-BE49-F238E27FC236}">
                <a16:creationId xmlns:a16="http://schemas.microsoft.com/office/drawing/2014/main" id="{1213F6FA-D1ED-406B-B1EA-AB460B225955}"/>
              </a:ext>
            </a:extLst>
          </p:cNvPr>
          <p:cNvSpPr txBox="1"/>
          <p:nvPr/>
        </p:nvSpPr>
        <p:spPr>
          <a:xfrm>
            <a:off x="14463374" y="19345016"/>
            <a:ext cx="10601569" cy="5151731"/>
          </a:xfrm>
          <a:prstGeom prst="rect">
            <a:avLst/>
          </a:prstGeom>
          <a:noFill/>
        </p:spPr>
        <p:txBody>
          <a:bodyPr wrap="square" rtlCol="0">
            <a:spAutoFit/>
          </a:bodyPr>
          <a:lstStyle/>
          <a:p>
            <a:pPr marL="685800" marR="0" lvl="0" indent="-685800" algn="just" defTabSz="4572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US" sz="3600" b="1"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Brain Tumor Detection: </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In this option, Doctor enters the patient's Turkish identification number and MRI images. Then, when the Detect button is clicked, it is determined whether the patient has a tumor in her/his brain. In this section, the CNN (Convolutional Neural Networks) model trained with 3000 data is used. Diagnoses detected here are recorded in the database.</a:t>
            </a:r>
          </a:p>
        </p:txBody>
      </p:sp>
      <p:pic>
        <p:nvPicPr>
          <p:cNvPr id="32" name="Resim 31">
            <a:extLst>
              <a:ext uri="{FF2B5EF4-FFF2-40B4-BE49-F238E27FC236}">
                <a16:creationId xmlns:a16="http://schemas.microsoft.com/office/drawing/2014/main" id="{ED787673-80D7-4A80-B619-4077686BA1EF}"/>
              </a:ext>
            </a:extLst>
          </p:cNvPr>
          <p:cNvPicPr>
            <a:picLocks noChangeAspect="1"/>
          </p:cNvPicPr>
          <p:nvPr/>
        </p:nvPicPr>
        <p:blipFill rotWithShape="1">
          <a:blip r:embed="rId6">
            <a:extLst>
              <a:ext uri="{28A0092B-C50C-407E-A947-70E740481C1C}">
                <a14:useLocalDpi xmlns:a14="http://schemas.microsoft.com/office/drawing/2010/main" val="0"/>
              </a:ext>
            </a:extLst>
          </a:blip>
          <a:srcRect l="23883" t="17346" r="42229" b="31508"/>
          <a:stretch/>
        </p:blipFill>
        <p:spPr>
          <a:xfrm>
            <a:off x="25070665" y="34257345"/>
            <a:ext cx="8206484" cy="4180554"/>
          </a:xfrm>
          <a:prstGeom prst="rect">
            <a:avLst/>
          </a:prstGeom>
        </p:spPr>
      </p:pic>
      <p:sp>
        <p:nvSpPr>
          <p:cNvPr id="35" name="Dikdörtgen 34">
            <a:extLst>
              <a:ext uri="{FF2B5EF4-FFF2-40B4-BE49-F238E27FC236}">
                <a16:creationId xmlns:a16="http://schemas.microsoft.com/office/drawing/2014/main" id="{33508504-7181-41A9-A75D-0E5739FD96DD}"/>
              </a:ext>
            </a:extLst>
          </p:cNvPr>
          <p:cNvSpPr/>
          <p:nvPr/>
        </p:nvSpPr>
        <p:spPr>
          <a:xfrm>
            <a:off x="37488709" y="14553182"/>
            <a:ext cx="11244577" cy="8897648"/>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etin kutusu 32">
            <a:extLst>
              <a:ext uri="{FF2B5EF4-FFF2-40B4-BE49-F238E27FC236}">
                <a16:creationId xmlns:a16="http://schemas.microsoft.com/office/drawing/2014/main" id="{D118F98D-0FDF-4A05-B8A0-7200E9655729}"/>
              </a:ext>
            </a:extLst>
          </p:cNvPr>
          <p:cNvSpPr txBox="1"/>
          <p:nvPr/>
        </p:nvSpPr>
        <p:spPr>
          <a:xfrm>
            <a:off x="37556311" y="14773430"/>
            <a:ext cx="11048621" cy="5016758"/>
          </a:xfrm>
          <a:prstGeom prst="rect">
            <a:avLst/>
          </a:prstGeom>
          <a:noFill/>
        </p:spPr>
        <p:txBody>
          <a:bodyPr wrap="square" rtlCol="0">
            <a:spAutoFit/>
          </a:bodyPr>
          <a:lstStyle/>
          <a:p>
            <a:pPr algn="ctr"/>
            <a:r>
              <a:rPr lang="en-US" sz="4400" b="1" dirty="0">
                <a:latin typeface="+mj-lt"/>
              </a:rPr>
              <a:t>SUGGESTION</a:t>
            </a:r>
            <a:endParaRPr lang="tr-TR" sz="4400" b="1" dirty="0">
              <a:latin typeface="+mj-lt"/>
            </a:endParaRPr>
          </a:p>
          <a:p>
            <a:endParaRPr lang="tr-TR" sz="6000" b="1" dirty="0">
              <a:latin typeface="+mj-lt"/>
            </a:endParaRPr>
          </a:p>
          <a:p>
            <a:pPr marL="857250" indent="-857250">
              <a:buFont typeface="Arial" panose="020B0604020202020204" pitchFamily="34" charset="0"/>
              <a:buChar char="•"/>
            </a:pPr>
            <a:r>
              <a:rPr lang="en-US" sz="3600" dirty="0">
                <a:effectLst/>
                <a:latin typeface="Calibri" panose="020F0502020204030204" pitchFamily="34" charset="0"/>
                <a:ea typeface="Calibri" panose="020F0502020204030204" pitchFamily="34" charset="0"/>
                <a:cs typeface="Arial" panose="020B0604020202020204" pitchFamily="34" charset="0"/>
              </a:rPr>
              <a:t>A machine learning model could be integrated that predicts brain strokes based on personal information for users in the patient role.</a:t>
            </a:r>
          </a:p>
          <a:p>
            <a:pPr marL="857250" indent="-857250">
              <a:buFont typeface="Arial" panose="020B0604020202020204" pitchFamily="34" charset="0"/>
              <a:buChar char="•"/>
            </a:pPr>
            <a:r>
              <a:rPr lang="en-US" sz="3600" dirty="0">
                <a:effectLst/>
                <a:latin typeface="Calibri" panose="020F0502020204030204" pitchFamily="34" charset="0"/>
                <a:ea typeface="Calibri" panose="020F0502020204030204" pitchFamily="34" charset="0"/>
                <a:cs typeface="Arial" panose="020B0604020202020204" pitchFamily="34" charset="0"/>
              </a:rPr>
              <a:t>Deep learning models could be developed for an assistant diagnosis specific to all hospital departments and diseases.</a:t>
            </a:r>
          </a:p>
        </p:txBody>
      </p:sp>
      <p:sp>
        <p:nvSpPr>
          <p:cNvPr id="39" name="Unvan 1">
            <a:extLst>
              <a:ext uri="{FF2B5EF4-FFF2-40B4-BE49-F238E27FC236}">
                <a16:creationId xmlns:a16="http://schemas.microsoft.com/office/drawing/2014/main" id="{1AB5AECC-6C34-416A-9BB6-B96098FABB0F}"/>
              </a:ext>
            </a:extLst>
          </p:cNvPr>
          <p:cNvSpPr txBox="1">
            <a:spLocks/>
          </p:cNvSpPr>
          <p:nvPr/>
        </p:nvSpPr>
        <p:spPr>
          <a:xfrm>
            <a:off x="37393443" y="24334004"/>
            <a:ext cx="11244577" cy="19333236"/>
          </a:xfrm>
          <a:prstGeom prst="rect">
            <a:avLst/>
          </a:prstGeom>
        </p:spPr>
        <p:txBody>
          <a:bodyPr vert="horz" lIns="91440" tIns="45720" rIns="91440" bIns="45720" rtlCol="0" anchor="b">
            <a:normAutofit/>
          </a:bodyPr>
          <a:lstStyle>
            <a:lvl1pPr algn="ctr" defTabSz="5120640" rtl="0" eaLnBrk="1" latinLnBrk="0" hangingPunct="1">
              <a:lnSpc>
                <a:spcPct val="90000"/>
              </a:lnSpc>
              <a:spcBef>
                <a:spcPct val="0"/>
              </a:spcBef>
              <a:buNone/>
              <a:defRPr sz="33600" kern="1200">
                <a:solidFill>
                  <a:schemeClr val="tx1"/>
                </a:solidFill>
                <a:latin typeface="+mj-lt"/>
                <a:ea typeface="+mj-ea"/>
                <a:cs typeface="+mj-cs"/>
              </a:defRPr>
            </a:lvl1pPr>
          </a:lstStyle>
          <a:p>
            <a:pPr algn="l"/>
            <a:endParaRPr lang="tr-TR" sz="4800" dirty="0"/>
          </a:p>
          <a:p>
            <a:pPr algn="l"/>
            <a:endParaRPr lang="tr-TR" sz="4800" dirty="0"/>
          </a:p>
          <a:p>
            <a:pPr algn="l"/>
            <a:endParaRPr lang="tr-TR" sz="4800" dirty="0"/>
          </a:p>
          <a:p>
            <a:pPr algn="l"/>
            <a:endParaRPr lang="tr-TR" sz="4800" dirty="0"/>
          </a:p>
          <a:p>
            <a:pPr algn="l"/>
            <a:endParaRPr lang="tr-TR" sz="4800" dirty="0"/>
          </a:p>
          <a:p>
            <a:pPr algn="l"/>
            <a:endParaRPr lang="tr-TR" sz="4800" dirty="0"/>
          </a:p>
          <a:p>
            <a:pPr algn="l"/>
            <a:endParaRPr lang="tr-TR" sz="4800" dirty="0"/>
          </a:p>
          <a:p>
            <a:pPr algn="l"/>
            <a:endParaRPr lang="tr-TR" sz="4800" dirty="0"/>
          </a:p>
          <a:p>
            <a:pPr algn="l"/>
            <a:endParaRPr lang="tr-TR" sz="4800" dirty="0"/>
          </a:p>
          <a:p>
            <a:pPr algn="l"/>
            <a:endParaRPr lang="tr-TR" sz="4800" dirty="0"/>
          </a:p>
          <a:p>
            <a:pPr algn="l"/>
            <a:br>
              <a:rPr lang="tr-TR" sz="4800" dirty="0"/>
            </a:br>
            <a:br>
              <a:rPr lang="tr-TR" sz="4800" dirty="0"/>
            </a:br>
            <a:br>
              <a:rPr lang="tr-TR" sz="4800" dirty="0"/>
            </a:br>
            <a:br>
              <a:rPr lang="tr-TR" sz="4800" dirty="0"/>
            </a:br>
            <a:endParaRPr lang="en-US" sz="4800" dirty="0"/>
          </a:p>
        </p:txBody>
      </p:sp>
      <p:pic>
        <p:nvPicPr>
          <p:cNvPr id="1030" name="Picture 6" descr="Keras - Reviews, Pros &amp;amp; Cons | Companies using Keras">
            <a:extLst>
              <a:ext uri="{FF2B5EF4-FFF2-40B4-BE49-F238E27FC236}">
                <a16:creationId xmlns:a16="http://schemas.microsoft.com/office/drawing/2014/main" id="{7CF46D43-AA54-4791-BA93-A31D1DF3D7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32544" y="35389304"/>
            <a:ext cx="1725748" cy="172574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We did talk about pycharm logo and now it is changed ! : Python">
            <a:extLst>
              <a:ext uri="{FF2B5EF4-FFF2-40B4-BE49-F238E27FC236}">
                <a16:creationId xmlns:a16="http://schemas.microsoft.com/office/drawing/2014/main" id="{6E2FA78A-02C8-4E98-9D9B-EA7E78223EE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94956" y="32399941"/>
            <a:ext cx="2318188" cy="231818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cikit-learn - Wikipedia">
            <a:extLst>
              <a:ext uri="{FF2B5EF4-FFF2-40B4-BE49-F238E27FC236}">
                <a16:creationId xmlns:a16="http://schemas.microsoft.com/office/drawing/2014/main" id="{99D84485-CDC4-46A3-99BD-65DEC0CF364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171804" y="32545009"/>
            <a:ext cx="2544509" cy="136979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ML-CSS-JAVASCRIPT – PROGRAMLAMA">
            <a:extLst>
              <a:ext uri="{FF2B5EF4-FFF2-40B4-BE49-F238E27FC236}">
                <a16:creationId xmlns:a16="http://schemas.microsoft.com/office/drawing/2014/main" id="{D56AFCA0-6E59-4020-B4B0-9A3F1F8BA19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765281" y="34430986"/>
            <a:ext cx="3455880" cy="191663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NumPy (@numpy_team) | Twitter">
            <a:extLst>
              <a:ext uri="{FF2B5EF4-FFF2-40B4-BE49-F238E27FC236}">
                <a16:creationId xmlns:a16="http://schemas.microsoft.com/office/drawing/2014/main" id="{5A76E6AD-3AE2-486B-B9AD-9AEAD4AAFCF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013007" y="31123939"/>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Flask Training Courses">
            <a:extLst>
              <a:ext uri="{FF2B5EF4-FFF2-40B4-BE49-F238E27FC236}">
                <a16:creationId xmlns:a16="http://schemas.microsoft.com/office/drawing/2014/main" id="{7659EF78-1625-4D09-9B3E-6F816AE1ABA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257511" y="37050619"/>
            <a:ext cx="1448712" cy="1904999"/>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Matplotlib">
            <a:extLst>
              <a:ext uri="{FF2B5EF4-FFF2-40B4-BE49-F238E27FC236}">
                <a16:creationId xmlns:a16="http://schemas.microsoft.com/office/drawing/2014/main" id="{0379B9C0-F7AB-46AF-A9F1-BB70F43A38D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562047" y="38388572"/>
            <a:ext cx="4042885" cy="742248"/>
          </a:xfrm>
          <a:prstGeom prst="rect">
            <a:avLst/>
          </a:prstGeom>
          <a:noFill/>
          <a:extLst>
            <a:ext uri="{909E8E84-426E-40DD-AFC4-6F175D3DCCD1}">
              <a14:hiddenFill xmlns:a14="http://schemas.microsoft.com/office/drawing/2010/main">
                <a:solidFill>
                  <a:srgbClr val="FFFFFF"/>
                </a:solidFill>
              </a14:hiddenFill>
            </a:ext>
          </a:extLst>
        </p:spPr>
      </p:pic>
      <p:sp>
        <p:nvSpPr>
          <p:cNvPr id="41" name="Metin kutusu 40">
            <a:extLst>
              <a:ext uri="{FF2B5EF4-FFF2-40B4-BE49-F238E27FC236}">
                <a16:creationId xmlns:a16="http://schemas.microsoft.com/office/drawing/2014/main" id="{AC17404E-0CBB-4FD8-A661-EE452E86ECB1}"/>
              </a:ext>
            </a:extLst>
          </p:cNvPr>
          <p:cNvSpPr txBox="1"/>
          <p:nvPr/>
        </p:nvSpPr>
        <p:spPr>
          <a:xfrm>
            <a:off x="14727595" y="41257361"/>
            <a:ext cx="9937758" cy="2862322"/>
          </a:xfrm>
          <a:prstGeom prst="rect">
            <a:avLst/>
          </a:prstGeom>
          <a:noFill/>
        </p:spPr>
        <p:txBody>
          <a:bodyPr wrap="square" rtlCol="0">
            <a:spAutoFit/>
          </a:bodyPr>
          <a:lstStyle/>
          <a:p>
            <a:pPr marL="571500" indent="-571500">
              <a:buFont typeface="Arial" panose="020B0604020202020204" pitchFamily="34" charset="0"/>
              <a:buChar char="•"/>
            </a:pPr>
            <a:r>
              <a:rPr lang="tr-TR" sz="3600" b="1" dirty="0">
                <a:effectLst/>
                <a:ea typeface="Calibri" panose="020F0502020204030204" pitchFamily="34" charset="0"/>
              </a:rPr>
              <a:t>Diagnosis: </a:t>
            </a:r>
            <a:r>
              <a:rPr lang="tr-TR" sz="3600" dirty="0" err="1">
                <a:effectLst/>
                <a:ea typeface="Calibri" panose="020F0502020204030204" pitchFamily="34" charset="0"/>
              </a:rPr>
              <a:t>In</a:t>
            </a:r>
            <a:r>
              <a:rPr lang="tr-TR" sz="3600" dirty="0">
                <a:effectLst/>
                <a:ea typeface="Calibri" panose="020F0502020204030204" pitchFamily="34" charset="0"/>
              </a:rPr>
              <a:t> </a:t>
            </a:r>
            <a:r>
              <a:rPr lang="tr-TR" sz="3600" dirty="0" err="1">
                <a:effectLst/>
                <a:ea typeface="Calibri" panose="020F0502020204030204" pitchFamily="34" charset="0"/>
              </a:rPr>
              <a:t>this</a:t>
            </a:r>
            <a:r>
              <a:rPr lang="tr-TR" sz="3600" dirty="0">
                <a:effectLst/>
                <a:ea typeface="Calibri" panose="020F0502020204030204" pitchFamily="34" charset="0"/>
              </a:rPr>
              <a:t> </a:t>
            </a:r>
            <a:r>
              <a:rPr lang="tr-TR" sz="3600" dirty="0" err="1">
                <a:effectLst/>
                <a:ea typeface="Calibri" panose="020F0502020204030204" pitchFamily="34" charset="0"/>
              </a:rPr>
              <a:t>module</a:t>
            </a:r>
            <a:r>
              <a:rPr lang="tr-TR" sz="3600" dirty="0">
                <a:effectLst/>
                <a:ea typeface="Calibri" panose="020F0502020204030204" pitchFamily="34" charset="0"/>
              </a:rPr>
              <a:t>, users </a:t>
            </a:r>
            <a:r>
              <a:rPr lang="tr-TR" sz="3600" dirty="0" err="1">
                <a:effectLst/>
                <a:ea typeface="Calibri" panose="020F0502020204030204" pitchFamily="34" charset="0"/>
              </a:rPr>
              <a:t>who</a:t>
            </a:r>
            <a:r>
              <a:rPr lang="tr-TR" sz="3600" dirty="0">
                <a:effectLst/>
                <a:ea typeface="Calibri" panose="020F0502020204030204" pitchFamily="34" charset="0"/>
              </a:rPr>
              <a:t> are </a:t>
            </a:r>
            <a:r>
              <a:rPr lang="tr-TR" sz="3600" dirty="0" err="1">
                <a:effectLst/>
                <a:ea typeface="Calibri" panose="020F0502020204030204" pitchFamily="34" charset="0"/>
              </a:rPr>
              <a:t>doctors</a:t>
            </a:r>
            <a:r>
              <a:rPr lang="tr-TR" sz="3600" dirty="0">
                <a:effectLst/>
                <a:ea typeface="Calibri" panose="020F0502020204030204" pitchFamily="34" charset="0"/>
              </a:rPr>
              <a:t> can </a:t>
            </a:r>
            <a:r>
              <a:rPr lang="tr-TR" sz="3600" dirty="0" err="1">
                <a:effectLst/>
                <a:ea typeface="Calibri" panose="020F0502020204030204" pitchFamily="34" charset="0"/>
              </a:rPr>
              <a:t>see</a:t>
            </a:r>
            <a:r>
              <a:rPr lang="tr-TR" sz="3600" dirty="0">
                <a:effectLst/>
                <a:ea typeface="Calibri" panose="020F0502020204030204" pitchFamily="34" charset="0"/>
              </a:rPr>
              <a:t> the </a:t>
            </a:r>
            <a:r>
              <a:rPr lang="tr-TR" sz="3600" dirty="0" err="1">
                <a:effectLst/>
                <a:ea typeface="Calibri" panose="020F0502020204030204" pitchFamily="34" charset="0"/>
              </a:rPr>
              <a:t>analysis</a:t>
            </a:r>
            <a:r>
              <a:rPr lang="tr-TR" sz="3600" dirty="0">
                <a:effectLst/>
                <a:ea typeface="Calibri" panose="020F0502020204030204" pitchFamily="34" charset="0"/>
              </a:rPr>
              <a:t> </a:t>
            </a:r>
            <a:r>
              <a:rPr lang="tr-TR" sz="3600" dirty="0" err="1">
                <a:effectLst/>
                <a:ea typeface="Calibri" panose="020F0502020204030204" pitchFamily="34" charset="0"/>
              </a:rPr>
              <a:t>details</a:t>
            </a:r>
            <a:r>
              <a:rPr lang="tr-TR" sz="3600" dirty="0">
                <a:effectLst/>
                <a:ea typeface="Calibri" panose="020F0502020204030204" pitchFamily="34" charset="0"/>
              </a:rPr>
              <a:t> of </a:t>
            </a:r>
            <a:r>
              <a:rPr lang="tr-TR" sz="3600" dirty="0" err="1">
                <a:effectLst/>
                <a:ea typeface="Calibri" panose="020F0502020204030204" pitchFamily="34" charset="0"/>
              </a:rPr>
              <a:t>all</a:t>
            </a:r>
            <a:r>
              <a:rPr lang="tr-TR" sz="3600" dirty="0">
                <a:effectLst/>
                <a:ea typeface="Calibri" panose="020F0502020204030204" pitchFamily="34" charset="0"/>
              </a:rPr>
              <a:t> the </a:t>
            </a:r>
            <a:r>
              <a:rPr lang="tr-TR" sz="3600" dirty="0" err="1">
                <a:effectLst/>
                <a:ea typeface="Calibri" panose="020F0502020204030204" pitchFamily="34" charset="0"/>
              </a:rPr>
              <a:t>patients</a:t>
            </a:r>
            <a:r>
              <a:rPr lang="tr-TR" sz="3600" dirty="0">
                <a:effectLst/>
                <a:ea typeface="Calibri" panose="020F0502020204030204" pitchFamily="34" charset="0"/>
              </a:rPr>
              <a:t> </a:t>
            </a:r>
            <a:r>
              <a:rPr lang="tr-TR" sz="3600" dirty="0" err="1">
                <a:effectLst/>
                <a:ea typeface="Calibri" panose="020F0502020204030204" pitchFamily="34" charset="0"/>
              </a:rPr>
              <a:t>they</a:t>
            </a:r>
            <a:r>
              <a:rPr lang="tr-TR" sz="3600" dirty="0">
                <a:effectLst/>
                <a:ea typeface="Calibri" panose="020F0502020204030204" pitchFamily="34" charset="0"/>
              </a:rPr>
              <a:t> </a:t>
            </a:r>
            <a:r>
              <a:rPr lang="tr-TR" sz="3600" dirty="0" err="1">
                <a:effectLst/>
                <a:ea typeface="Calibri" panose="020F0502020204030204" pitchFamily="34" charset="0"/>
              </a:rPr>
              <a:t>enter</a:t>
            </a:r>
            <a:r>
              <a:rPr lang="tr-TR" sz="3600" dirty="0">
                <a:effectLst/>
                <a:ea typeface="Calibri" panose="020F0502020204030204" pitchFamily="34" charset="0"/>
              </a:rPr>
              <a:t>. </a:t>
            </a:r>
            <a:r>
              <a:rPr lang="tr-TR" sz="3600" dirty="0" err="1">
                <a:effectLst/>
                <a:ea typeface="Calibri" panose="020F0502020204030204" pitchFamily="34" charset="0"/>
              </a:rPr>
              <a:t>However</a:t>
            </a:r>
            <a:r>
              <a:rPr lang="tr-TR" sz="3600" dirty="0">
                <a:effectLst/>
                <a:ea typeface="Calibri" panose="020F0502020204030204" pitchFamily="34" charset="0"/>
              </a:rPr>
              <a:t>, </a:t>
            </a:r>
            <a:r>
              <a:rPr lang="tr-TR" sz="3600" dirty="0" err="1">
                <a:effectLst/>
                <a:ea typeface="Calibri" panose="020F0502020204030204" pitchFamily="34" charset="0"/>
              </a:rPr>
              <a:t>patient</a:t>
            </a:r>
            <a:r>
              <a:rPr lang="tr-TR" sz="3600" dirty="0">
                <a:effectLst/>
                <a:ea typeface="Calibri" panose="020F0502020204030204" pitchFamily="34" charset="0"/>
              </a:rPr>
              <a:t> users can </a:t>
            </a:r>
            <a:r>
              <a:rPr lang="tr-TR" sz="3600" dirty="0" err="1">
                <a:effectLst/>
                <a:ea typeface="Calibri" panose="020F0502020204030204" pitchFamily="34" charset="0"/>
              </a:rPr>
              <a:t>only</a:t>
            </a:r>
            <a:r>
              <a:rPr lang="tr-TR" sz="3600" dirty="0">
                <a:effectLst/>
                <a:ea typeface="Calibri" panose="020F0502020204030204" pitchFamily="34" charset="0"/>
              </a:rPr>
              <a:t> </a:t>
            </a:r>
            <a:r>
              <a:rPr lang="tr-TR" sz="3600" dirty="0" err="1">
                <a:effectLst/>
                <a:ea typeface="Calibri" panose="020F0502020204030204" pitchFamily="34" charset="0"/>
              </a:rPr>
              <a:t>see</a:t>
            </a:r>
            <a:r>
              <a:rPr lang="tr-TR" sz="3600" dirty="0">
                <a:effectLst/>
                <a:ea typeface="Calibri" panose="020F0502020204030204" pitchFamily="34" charset="0"/>
              </a:rPr>
              <a:t> </a:t>
            </a:r>
            <a:r>
              <a:rPr lang="tr-TR" sz="3600" dirty="0" err="1">
                <a:effectLst/>
                <a:ea typeface="Calibri" panose="020F0502020204030204" pitchFamily="34" charset="0"/>
              </a:rPr>
              <a:t>their</a:t>
            </a:r>
            <a:r>
              <a:rPr lang="tr-TR" sz="3600" dirty="0">
                <a:effectLst/>
                <a:ea typeface="Calibri" panose="020F0502020204030204" pitchFamily="34" charset="0"/>
              </a:rPr>
              <a:t> </a:t>
            </a:r>
            <a:r>
              <a:rPr lang="tr-TR" sz="3600" dirty="0" err="1">
                <a:effectLst/>
                <a:ea typeface="Calibri" panose="020F0502020204030204" pitchFamily="34" charset="0"/>
              </a:rPr>
              <a:t>own</a:t>
            </a:r>
            <a:r>
              <a:rPr lang="tr-TR" sz="3600" dirty="0">
                <a:effectLst/>
                <a:ea typeface="Calibri" panose="020F0502020204030204" pitchFamily="34" charset="0"/>
              </a:rPr>
              <a:t> MRI </a:t>
            </a:r>
            <a:r>
              <a:rPr lang="tr-TR" sz="3600" dirty="0" err="1">
                <a:effectLst/>
                <a:ea typeface="Calibri" panose="020F0502020204030204" pitchFamily="34" charset="0"/>
              </a:rPr>
              <a:t>images</a:t>
            </a:r>
            <a:r>
              <a:rPr lang="tr-TR" sz="3600" dirty="0">
                <a:effectLst/>
                <a:ea typeface="Calibri" panose="020F0502020204030204" pitchFamily="34" charset="0"/>
              </a:rPr>
              <a:t> and </a:t>
            </a:r>
            <a:r>
              <a:rPr lang="tr-TR" sz="3600" dirty="0" err="1">
                <a:effectLst/>
                <a:ea typeface="Calibri" panose="020F0502020204030204" pitchFamily="34" charset="0"/>
              </a:rPr>
              <a:t>results</a:t>
            </a:r>
            <a:r>
              <a:rPr lang="tr-TR" sz="3600" dirty="0">
                <a:effectLst/>
                <a:ea typeface="Calibri" panose="020F0502020204030204" pitchFamily="34" charset="0"/>
              </a:rPr>
              <a:t>.</a:t>
            </a:r>
            <a:endParaRPr lang="en-US" sz="3600" dirty="0">
              <a:effectLst/>
              <a:ea typeface="Calibri" panose="020F0502020204030204" pitchFamily="34" charset="0"/>
            </a:endParaRPr>
          </a:p>
          <a:p>
            <a:endParaRPr lang="en-US" sz="3600" dirty="0"/>
          </a:p>
        </p:txBody>
      </p:sp>
      <p:pic>
        <p:nvPicPr>
          <p:cNvPr id="45" name="Resim 44" descr="metin içeren bir resim&#10;&#10;Açıklama otomatik olarak oluşturuldu">
            <a:extLst>
              <a:ext uri="{FF2B5EF4-FFF2-40B4-BE49-F238E27FC236}">
                <a16:creationId xmlns:a16="http://schemas.microsoft.com/office/drawing/2014/main" id="{A328B70F-3E0F-4656-9151-9D98A7279B99}"/>
              </a:ext>
            </a:extLst>
          </p:cNvPr>
          <p:cNvPicPr>
            <a:picLocks noChangeAspect="1"/>
          </p:cNvPicPr>
          <p:nvPr/>
        </p:nvPicPr>
        <p:blipFill rotWithShape="1">
          <a:blip r:embed="rId14">
            <a:extLst>
              <a:ext uri="{28A0092B-C50C-407E-A947-70E740481C1C}">
                <a14:useLocalDpi xmlns:a14="http://schemas.microsoft.com/office/drawing/2010/main" val="0"/>
              </a:ext>
            </a:extLst>
          </a:blip>
          <a:srcRect r="44757" b="13498"/>
          <a:stretch/>
        </p:blipFill>
        <p:spPr>
          <a:xfrm>
            <a:off x="25480476" y="39775378"/>
            <a:ext cx="7796673" cy="6288692"/>
          </a:xfrm>
          <a:prstGeom prst="rect">
            <a:avLst/>
          </a:prstGeom>
        </p:spPr>
      </p:pic>
      <p:sp>
        <p:nvSpPr>
          <p:cNvPr id="46" name="Metin kutusu 45">
            <a:extLst>
              <a:ext uri="{FF2B5EF4-FFF2-40B4-BE49-F238E27FC236}">
                <a16:creationId xmlns:a16="http://schemas.microsoft.com/office/drawing/2014/main" id="{7D5D1528-95CB-4AB6-BB1E-EC4900AA42D1}"/>
              </a:ext>
            </a:extLst>
          </p:cNvPr>
          <p:cNvSpPr txBox="1"/>
          <p:nvPr/>
        </p:nvSpPr>
        <p:spPr>
          <a:xfrm>
            <a:off x="41100162" y="25033457"/>
            <a:ext cx="4042885" cy="923330"/>
          </a:xfrm>
          <a:prstGeom prst="rect">
            <a:avLst/>
          </a:prstGeom>
          <a:noFill/>
        </p:spPr>
        <p:txBody>
          <a:bodyPr wrap="square" rtlCol="0">
            <a:spAutoFit/>
          </a:bodyPr>
          <a:lstStyle/>
          <a:p>
            <a:r>
              <a:rPr lang="tr-TR" sz="5400" b="1" dirty="0">
                <a:effectLst/>
                <a:latin typeface="+mj-lt"/>
                <a:ea typeface="Calibri" panose="020F0502020204030204" pitchFamily="34" charset="0"/>
                <a:cs typeface="Arial" panose="020B0604020202020204" pitchFamily="34" charset="0"/>
              </a:rPr>
              <a:t>RESOURCES</a:t>
            </a:r>
            <a:endParaRPr lang="en-US" sz="5400" dirty="0">
              <a:latin typeface="+mj-lt"/>
            </a:endParaRPr>
          </a:p>
        </p:txBody>
      </p:sp>
      <p:sp>
        <p:nvSpPr>
          <p:cNvPr id="47" name="Metin kutusu 46">
            <a:extLst>
              <a:ext uri="{FF2B5EF4-FFF2-40B4-BE49-F238E27FC236}">
                <a16:creationId xmlns:a16="http://schemas.microsoft.com/office/drawing/2014/main" id="{FB5EBE7C-DBD1-481C-8212-DFA46693392A}"/>
              </a:ext>
            </a:extLst>
          </p:cNvPr>
          <p:cNvSpPr txBox="1"/>
          <p:nvPr/>
        </p:nvSpPr>
        <p:spPr>
          <a:xfrm>
            <a:off x="37629969" y="26446996"/>
            <a:ext cx="10921441" cy="5799023"/>
          </a:xfrm>
          <a:prstGeom prst="rect">
            <a:avLst/>
          </a:prstGeom>
          <a:noFill/>
        </p:spPr>
        <p:txBody>
          <a:bodyPr wrap="square" rtlCol="0">
            <a:spAutoFit/>
          </a:bodyPr>
          <a:lstStyle/>
          <a:p>
            <a:pPr>
              <a:lnSpc>
                <a:spcPct val="107000"/>
              </a:lnSpc>
              <a:spcAft>
                <a:spcPts val="800"/>
              </a:spcAft>
            </a:pPr>
            <a:r>
              <a:rPr lang="en-US" sz="3600" dirty="0">
                <a:effectLst/>
                <a:latin typeface="Calibri" panose="020F0502020204030204" pitchFamily="34" charset="0"/>
                <a:ea typeface="Calibri" panose="020F0502020204030204" pitchFamily="34" charset="0"/>
                <a:cs typeface="Arial" panose="020B0604020202020204" pitchFamily="34" charset="0"/>
              </a:rPr>
              <a:t>The project was developed in PyCharm</a:t>
            </a:r>
            <a:r>
              <a:rPr lang="tr-TR" sz="3600" dirty="0">
                <a:effectLst/>
                <a:latin typeface="Calibri" panose="020F0502020204030204" pitchFamily="34" charset="0"/>
                <a:ea typeface="Calibri" panose="020F0502020204030204" pitchFamily="34" charset="0"/>
                <a:cs typeface="Arial" panose="020B0604020202020204" pitchFamily="34" charset="0"/>
              </a:rPr>
              <a:t>.</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3600" dirty="0">
                <a:effectLst/>
                <a:latin typeface="Calibri" panose="020F0502020204030204" pitchFamily="34" charset="0"/>
                <a:ea typeface="Calibri" panose="020F0502020204030204" pitchFamily="34" charset="0"/>
                <a:cs typeface="Arial" panose="020B0604020202020204" pitchFamily="34" charset="0"/>
              </a:rPr>
              <a:t>For the frontend, html, css,  javascript</a:t>
            </a:r>
            <a:r>
              <a:rPr lang="tr-TR" sz="3600" dirty="0">
                <a:effectLst/>
                <a:latin typeface="Calibri" panose="020F0502020204030204" pitchFamily="34" charset="0"/>
                <a:ea typeface="Calibri" panose="020F0502020204030204" pitchFamily="34" charset="0"/>
                <a:cs typeface="Arial" panose="020B0604020202020204" pitchFamily="34" charset="0"/>
              </a:rPr>
              <a:t>, </a:t>
            </a:r>
            <a:r>
              <a:rPr lang="en-US" sz="3600" dirty="0">
                <a:effectLst/>
                <a:latin typeface="Calibri" panose="020F0502020204030204" pitchFamily="34" charset="0"/>
                <a:ea typeface="Calibri" panose="020F0502020204030204" pitchFamily="34" charset="0"/>
                <a:cs typeface="Arial" panose="020B0604020202020204" pitchFamily="34" charset="0"/>
              </a:rPr>
              <a:t>bootstrap w</a:t>
            </a:r>
            <a:r>
              <a:rPr lang="tr-TR" sz="3600" dirty="0">
                <a:effectLst/>
                <a:latin typeface="Calibri" panose="020F0502020204030204" pitchFamily="34" charset="0"/>
                <a:ea typeface="Calibri" panose="020F0502020204030204" pitchFamily="34" charset="0"/>
                <a:cs typeface="Arial" panose="020B0604020202020204" pitchFamily="34" charset="0"/>
              </a:rPr>
              <a:t>ere</a:t>
            </a:r>
            <a:r>
              <a:rPr lang="en-US" sz="3600" dirty="0">
                <a:effectLst/>
                <a:latin typeface="Calibri" panose="020F0502020204030204" pitchFamily="34" charset="0"/>
                <a:ea typeface="Calibri" panose="020F0502020204030204" pitchFamily="34" charset="0"/>
                <a:cs typeface="Arial" panose="020B0604020202020204" pitchFamily="34" charset="0"/>
              </a:rPr>
              <a:t> used.</a:t>
            </a:r>
          </a:p>
          <a:p>
            <a:pPr>
              <a:lnSpc>
                <a:spcPct val="107000"/>
              </a:lnSpc>
              <a:spcAft>
                <a:spcPts val="800"/>
              </a:spcAft>
            </a:pPr>
            <a:r>
              <a:rPr lang="en-US" sz="3600" dirty="0">
                <a:effectLst/>
                <a:latin typeface="Calibri" panose="020F0502020204030204" pitchFamily="34" charset="0"/>
                <a:ea typeface="Calibri" panose="020F0502020204030204" pitchFamily="34" charset="0"/>
                <a:cs typeface="Arial" panose="020B0604020202020204" pitchFamily="34" charset="0"/>
              </a:rPr>
              <a:t>Flask framework and python programming language are used in the backend.</a:t>
            </a:r>
          </a:p>
          <a:p>
            <a:pPr>
              <a:lnSpc>
                <a:spcPct val="107000"/>
              </a:lnSpc>
              <a:spcAft>
                <a:spcPts val="800"/>
              </a:spcAft>
            </a:pPr>
            <a:r>
              <a:rPr lang="en-US" sz="3600" dirty="0">
                <a:effectLst/>
                <a:latin typeface="Calibri" panose="020F0502020204030204" pitchFamily="34" charset="0"/>
                <a:ea typeface="Calibri" panose="020F0502020204030204" pitchFamily="34" charset="0"/>
                <a:cs typeface="Arial" panose="020B0604020202020204" pitchFamily="34" charset="0"/>
              </a:rPr>
              <a:t>Keras, Scikit-learn, Numpy, Matplotlib libraries were used in data preprocessing, model development and model evaluation stages</a:t>
            </a:r>
          </a:p>
          <a:p>
            <a:endParaRPr lang="en-US" sz="3600" dirty="0"/>
          </a:p>
        </p:txBody>
      </p:sp>
      <p:sp>
        <p:nvSpPr>
          <p:cNvPr id="48" name="Metin kutusu 47">
            <a:extLst>
              <a:ext uri="{FF2B5EF4-FFF2-40B4-BE49-F238E27FC236}">
                <a16:creationId xmlns:a16="http://schemas.microsoft.com/office/drawing/2014/main" id="{ADCFC5F5-927C-4D13-B6B4-08703BFCBA09}"/>
              </a:ext>
            </a:extLst>
          </p:cNvPr>
          <p:cNvSpPr txBox="1"/>
          <p:nvPr/>
        </p:nvSpPr>
        <p:spPr>
          <a:xfrm>
            <a:off x="37828156" y="40788524"/>
            <a:ext cx="10858744" cy="5901616"/>
          </a:xfrm>
          <a:prstGeom prst="rect">
            <a:avLst/>
          </a:prstGeom>
          <a:noFill/>
        </p:spPr>
        <p:txBody>
          <a:bodyPr wrap="square" rtlCol="0">
            <a:spAutoFit/>
          </a:bodyPr>
          <a:lstStyle/>
          <a:p>
            <a:pPr>
              <a:lnSpc>
                <a:spcPct val="107000"/>
              </a:lnSpc>
              <a:spcAft>
                <a:spcPts val="800"/>
              </a:spcAft>
            </a:pPr>
            <a:r>
              <a:rPr lang="tr-TR" sz="3600" b="1" u="sng" dirty="0">
                <a:effectLst/>
                <a:latin typeface="Calibri" panose="020F0502020204030204" pitchFamily="34" charset="0"/>
                <a:ea typeface="Calibri" panose="020F0502020204030204" pitchFamily="34" charset="0"/>
                <a:cs typeface="Arial" panose="020B0604020202020204" pitchFamily="34" charset="0"/>
              </a:rPr>
              <a:t>Dataset</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tr-TR" sz="36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15"/>
              </a:rPr>
              <a:t>https://www.kaggle.com/ahmedhamada0/brain-tumor-detection</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tr-TR" sz="3600" b="1" u="sng" dirty="0">
                <a:effectLst/>
                <a:latin typeface="Calibri" panose="020F0502020204030204" pitchFamily="34" charset="0"/>
                <a:ea typeface="Calibri" panose="020F0502020204030204" pitchFamily="34" charset="0"/>
                <a:cs typeface="Arial" panose="020B0604020202020204" pitchFamily="34" charset="0"/>
              </a:rPr>
              <a:t>Similar Project</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tr-TR" sz="3600" dirty="0">
                <a:effectLst/>
                <a:latin typeface="Calibri" panose="020F0502020204030204" pitchFamily="34" charset="0"/>
                <a:ea typeface="Calibri" panose="020F0502020204030204" pitchFamily="34" charset="0"/>
                <a:cs typeface="Arial" panose="020B0604020202020204" pitchFamily="34" charset="0"/>
                <a:hlinkClick r:id="rId16"/>
              </a:rPr>
              <a:t>https://www.researchgate.net/publication/350431752_BRAIN_TUMOR_DETECTION_USING_CONVOLUTIONAL_NEURAL_NETWOKS</a:t>
            </a:r>
            <a:endParaRPr lang="tr-TR" sz="3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US" sz="3600" dirty="0">
              <a:effectLst/>
              <a:latin typeface="Calibri" panose="020F0502020204030204" pitchFamily="34" charset="0"/>
              <a:ea typeface="Calibri" panose="020F0502020204030204" pitchFamily="34" charset="0"/>
              <a:cs typeface="Arial" panose="020B0604020202020204" pitchFamily="34" charset="0"/>
            </a:endParaRPr>
          </a:p>
          <a:p>
            <a:endParaRPr lang="en-US" sz="3600" dirty="0"/>
          </a:p>
        </p:txBody>
      </p:sp>
      <p:pic>
        <p:nvPicPr>
          <p:cNvPr id="1054" name="Picture 30" descr="Navbar · Bootstrap">
            <a:extLst>
              <a:ext uri="{FF2B5EF4-FFF2-40B4-BE49-F238E27FC236}">
                <a16:creationId xmlns:a16="http://schemas.microsoft.com/office/drawing/2014/main" id="{907891F0-9E95-4104-9C00-02A72D5E32BE}"/>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2943888" y="36383531"/>
            <a:ext cx="1369795" cy="1369795"/>
          </a:xfrm>
          <a:prstGeom prst="rect">
            <a:avLst/>
          </a:prstGeom>
          <a:noFill/>
          <a:extLst>
            <a:ext uri="{909E8E84-426E-40DD-AFC4-6F175D3DCCD1}">
              <a14:hiddenFill xmlns:a14="http://schemas.microsoft.com/office/drawing/2010/main">
                <a:solidFill>
                  <a:srgbClr val="FFFFFF"/>
                </a:solidFill>
              </a14:hiddenFill>
            </a:ext>
          </a:extLst>
        </p:spPr>
      </p:pic>
      <p:pic>
        <p:nvPicPr>
          <p:cNvPr id="50" name="Resim 49">
            <a:extLst>
              <a:ext uri="{FF2B5EF4-FFF2-40B4-BE49-F238E27FC236}">
                <a16:creationId xmlns:a16="http://schemas.microsoft.com/office/drawing/2014/main" id="{DF723B46-D90E-485C-962F-E3C437D0B7B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465432" y="27566414"/>
            <a:ext cx="5696502" cy="11111878"/>
          </a:xfrm>
          <a:prstGeom prst="rect">
            <a:avLst/>
          </a:prstGeom>
        </p:spPr>
      </p:pic>
      <p:sp>
        <p:nvSpPr>
          <p:cNvPr id="51" name="Metin kutusu 50">
            <a:extLst>
              <a:ext uri="{FF2B5EF4-FFF2-40B4-BE49-F238E27FC236}">
                <a16:creationId xmlns:a16="http://schemas.microsoft.com/office/drawing/2014/main" id="{A61491A6-5436-403C-9517-4F4E07E6834C}"/>
              </a:ext>
            </a:extLst>
          </p:cNvPr>
          <p:cNvSpPr txBox="1"/>
          <p:nvPr/>
        </p:nvSpPr>
        <p:spPr>
          <a:xfrm>
            <a:off x="2798401" y="39388933"/>
            <a:ext cx="9079247" cy="4524315"/>
          </a:xfrm>
          <a:prstGeom prst="rect">
            <a:avLst/>
          </a:prstGeom>
          <a:noFill/>
        </p:spPr>
        <p:txBody>
          <a:bodyPr wrap="square" rtlCol="0">
            <a:spAutoFit/>
          </a:bodyPr>
          <a:lstStyle/>
          <a:p>
            <a:r>
              <a:rPr lang="en-US" sz="3600" dirty="0"/>
              <a:t>In the diagram above, the stages of all the methods developed from the beginning to the end of the project are outlined.</a:t>
            </a:r>
            <a:endParaRPr lang="tr-TR" sz="3600" dirty="0"/>
          </a:p>
          <a:p>
            <a:endParaRPr lang="tr-TR" sz="3600" dirty="0"/>
          </a:p>
          <a:p>
            <a:r>
              <a:rPr lang="en-US" sz="3600" dirty="0"/>
              <a:t>Convolutional neural network (CNN) is used for the task of detection brain tumor in this project. The modules and functions used are imported and the implementation begins. </a:t>
            </a:r>
          </a:p>
        </p:txBody>
      </p:sp>
      <p:pic>
        <p:nvPicPr>
          <p:cNvPr id="1056" name="Picture 32">
            <a:extLst>
              <a:ext uri="{FF2B5EF4-FFF2-40B4-BE49-F238E27FC236}">
                <a16:creationId xmlns:a16="http://schemas.microsoft.com/office/drawing/2014/main" id="{ABE9DE20-1A3E-4CD4-81B6-F8F767A372A1}"/>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582345" y="43565550"/>
            <a:ext cx="7179665" cy="312459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 descr="Hospital departments icons set Royalty Free Vector Image">
            <a:extLst>
              <a:ext uri="{FF2B5EF4-FFF2-40B4-BE49-F238E27FC236}">
                <a16:creationId xmlns:a16="http://schemas.microsoft.com/office/drawing/2014/main" id="{4868CB4B-DBB9-4F76-8F82-77DE176961EF}"/>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b="14000"/>
          <a:stretch/>
        </p:blipFill>
        <p:spPr bwMode="auto">
          <a:xfrm>
            <a:off x="40447381" y="19898930"/>
            <a:ext cx="5882966" cy="3195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649366"/>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531</TotalTime>
  <Words>1042</Words>
  <Application>Microsoft Office PowerPoint</Application>
  <PresentationFormat>Özel</PresentationFormat>
  <Paragraphs>56</Paragraphs>
  <Slides>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vt:i4>
      </vt:variant>
    </vt:vector>
  </HeadingPairs>
  <TitlesOfParts>
    <vt:vector size="6" baseType="lpstr">
      <vt:lpstr>Arial</vt:lpstr>
      <vt:lpstr>Calibri</vt:lpstr>
      <vt:lpstr>Calibri Light</vt:lpstr>
      <vt:lpstr>Times New Roman</vt:lpstr>
      <vt:lpstr>Office Teması</vt:lpstr>
      <vt:lpstr>ABSTRACT  Brain AI is a web application that detects brain tumors with MRI (Magnetic resonance imaging) images. This web application, developed by integrating deep learning model, has both doctor and patient login. Doctors upload MRI images of their patients to the application, and the application detects whether there are tumors in the MRI image. Then, doctors can update these diagnoses. Patients can check their diagnosis by entering the application.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Oruç Raif Önvural</dc:creator>
  <cp:lastModifiedBy>Fatmanur Akbaş</cp:lastModifiedBy>
  <cp:revision>34</cp:revision>
  <dcterms:created xsi:type="dcterms:W3CDTF">2021-04-16T10:58:52Z</dcterms:created>
  <dcterms:modified xsi:type="dcterms:W3CDTF">2021-06-04T12:05:58Z</dcterms:modified>
</cp:coreProperties>
</file>