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51206400" cy="51206400"/>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128" userDrawn="1">
          <p15:clr>
            <a:srgbClr val="A4A3A4"/>
          </p15:clr>
        </p15:guide>
        <p15:guide id="2" pos="1612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061" autoAdjust="0"/>
    <p:restoredTop sz="94660"/>
  </p:normalViewPr>
  <p:slideViewPr>
    <p:cSldViewPr snapToGrid="0" showGuides="1">
      <p:cViewPr varScale="1">
        <p:scale>
          <a:sx n="11" d="100"/>
          <a:sy n="11" d="100"/>
        </p:scale>
        <p:origin x="2683" y="163"/>
      </p:cViewPr>
      <p:guideLst>
        <p:guide orient="horz" pos="16128"/>
        <p:guide pos="16128"/>
      </p:guideLst>
    </p:cSldViewPr>
  </p:slideViewPr>
  <p:notesTextViewPr>
    <p:cViewPr>
      <p:scale>
        <a:sx n="1" d="1"/>
        <a:sy n="1" d="1"/>
      </p:scale>
      <p:origin x="0" y="0"/>
    </p:cViewPr>
  </p:notesTextViewPr>
  <p:gridSpacing cx="180000" cy="1800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8380311"/>
            <a:ext cx="43525440" cy="17827413"/>
          </a:xfrm>
        </p:spPr>
        <p:txBody>
          <a:bodyPr anchor="b"/>
          <a:lstStyle>
            <a:lvl1pPr algn="ctr">
              <a:defRPr sz="33600"/>
            </a:lvl1pPr>
          </a:lstStyle>
          <a:p>
            <a:r>
              <a:rPr lang="tr-TR"/>
              <a:t>Asıl başlık stili için tıklatın</a:t>
            </a:r>
            <a:endParaRPr lang="en-US" dirty="0"/>
          </a:p>
        </p:txBody>
      </p:sp>
      <p:sp>
        <p:nvSpPr>
          <p:cNvPr id="3" name="Subtitle 2"/>
          <p:cNvSpPr>
            <a:spLocks noGrp="1"/>
          </p:cNvSpPr>
          <p:nvPr>
            <p:ph type="subTitle" idx="1"/>
          </p:nvPr>
        </p:nvSpPr>
        <p:spPr>
          <a:xfrm>
            <a:off x="6400800" y="26895217"/>
            <a:ext cx="38404800" cy="12363023"/>
          </a:xfrm>
        </p:spPr>
        <p:txBody>
          <a:bodyPr/>
          <a:lstStyle>
            <a:lvl1pPr marL="0" indent="0" algn="ctr">
              <a:buNone/>
              <a:defRPr sz="13440"/>
            </a:lvl1pPr>
            <a:lvl2pPr marL="2560320" indent="0" algn="ctr">
              <a:buNone/>
              <a:defRPr sz="11200"/>
            </a:lvl2pPr>
            <a:lvl3pPr marL="5120640" indent="0" algn="ctr">
              <a:buNone/>
              <a:defRPr sz="10080"/>
            </a:lvl3pPr>
            <a:lvl4pPr marL="7680960" indent="0" algn="ctr">
              <a:buNone/>
              <a:defRPr sz="8960"/>
            </a:lvl4pPr>
            <a:lvl5pPr marL="10241280" indent="0" algn="ctr">
              <a:buNone/>
              <a:defRPr sz="8960"/>
            </a:lvl5pPr>
            <a:lvl6pPr marL="12801600" indent="0" algn="ctr">
              <a:buNone/>
              <a:defRPr sz="8960"/>
            </a:lvl6pPr>
            <a:lvl7pPr marL="15361920" indent="0" algn="ctr">
              <a:buNone/>
              <a:defRPr sz="8960"/>
            </a:lvl7pPr>
            <a:lvl8pPr marL="17922240" indent="0" algn="ctr">
              <a:buNone/>
              <a:defRPr sz="8960"/>
            </a:lvl8pPr>
            <a:lvl9pPr marL="20482560" indent="0" algn="ctr">
              <a:buNone/>
              <a:defRPr sz="896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002B7C35-BD45-4009-8414-B331CA31B834}" type="datetimeFigureOut">
              <a:rPr lang="en-US" smtClean="0"/>
              <a:t>6/3/2021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656D91-BD74-46A6-B6EF-84F494F3BF7D}" type="slidenum">
              <a:rPr lang="en-US" smtClean="0"/>
              <a:t>‹#›</a:t>
            </a:fld>
            <a:endParaRPr lang="en-US"/>
          </a:p>
        </p:txBody>
      </p:sp>
    </p:spTree>
    <p:extLst>
      <p:ext uri="{BB962C8B-B14F-4D97-AF65-F5344CB8AC3E}">
        <p14:creationId xmlns:p14="http://schemas.microsoft.com/office/powerpoint/2010/main" val="188660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02B7C35-BD45-4009-8414-B331CA31B834}" type="datetimeFigureOut">
              <a:rPr lang="en-US" smtClean="0"/>
              <a:t>6/3/2021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656D91-BD74-46A6-B6EF-84F494F3BF7D}" type="slidenum">
              <a:rPr lang="en-US" smtClean="0"/>
              <a:t>‹#›</a:t>
            </a:fld>
            <a:endParaRPr lang="en-US"/>
          </a:p>
        </p:txBody>
      </p:sp>
    </p:spTree>
    <p:extLst>
      <p:ext uri="{BB962C8B-B14F-4D97-AF65-F5344CB8AC3E}">
        <p14:creationId xmlns:p14="http://schemas.microsoft.com/office/powerpoint/2010/main" val="3267545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644583" y="2726267"/>
            <a:ext cx="11041380" cy="43395057"/>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3520443" y="2726267"/>
            <a:ext cx="32484060" cy="4339505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02B7C35-BD45-4009-8414-B331CA31B834}" type="datetimeFigureOut">
              <a:rPr lang="en-US" smtClean="0"/>
              <a:t>6/3/2021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656D91-BD74-46A6-B6EF-84F494F3BF7D}" type="slidenum">
              <a:rPr lang="en-US" smtClean="0"/>
              <a:t>‹#›</a:t>
            </a:fld>
            <a:endParaRPr lang="en-US"/>
          </a:p>
        </p:txBody>
      </p:sp>
    </p:spTree>
    <p:extLst>
      <p:ext uri="{BB962C8B-B14F-4D97-AF65-F5344CB8AC3E}">
        <p14:creationId xmlns:p14="http://schemas.microsoft.com/office/powerpoint/2010/main" val="160939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02B7C35-BD45-4009-8414-B331CA31B834}" type="datetimeFigureOut">
              <a:rPr lang="en-US" smtClean="0"/>
              <a:t>6/3/2021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656D91-BD74-46A6-B6EF-84F494F3BF7D}" type="slidenum">
              <a:rPr lang="en-US" smtClean="0"/>
              <a:t>‹#›</a:t>
            </a:fld>
            <a:endParaRPr lang="en-US"/>
          </a:p>
        </p:txBody>
      </p:sp>
    </p:spTree>
    <p:extLst>
      <p:ext uri="{BB962C8B-B14F-4D97-AF65-F5344CB8AC3E}">
        <p14:creationId xmlns:p14="http://schemas.microsoft.com/office/powerpoint/2010/main" val="1401110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3493773" y="12766055"/>
            <a:ext cx="44165520" cy="21300436"/>
          </a:xfrm>
        </p:spPr>
        <p:txBody>
          <a:bodyPr anchor="b"/>
          <a:lstStyle>
            <a:lvl1pPr>
              <a:defRPr sz="33600"/>
            </a:lvl1pPr>
          </a:lstStyle>
          <a:p>
            <a:r>
              <a:rPr lang="tr-TR"/>
              <a:t>Asıl başlık stili için tıklatın</a:t>
            </a:r>
            <a:endParaRPr lang="en-US" dirty="0"/>
          </a:p>
        </p:txBody>
      </p:sp>
      <p:sp>
        <p:nvSpPr>
          <p:cNvPr id="3" name="Text Placeholder 2"/>
          <p:cNvSpPr>
            <a:spLocks noGrp="1"/>
          </p:cNvSpPr>
          <p:nvPr>
            <p:ph type="body" idx="1"/>
          </p:nvPr>
        </p:nvSpPr>
        <p:spPr>
          <a:xfrm>
            <a:off x="3493773" y="34268002"/>
            <a:ext cx="44165520" cy="11201396"/>
          </a:xfrm>
        </p:spPr>
        <p:txBody>
          <a:bodyPr/>
          <a:lstStyle>
            <a:lvl1pPr marL="0" indent="0">
              <a:buNone/>
              <a:defRPr sz="13440">
                <a:solidFill>
                  <a:schemeClr val="tx1"/>
                </a:solidFill>
              </a:defRPr>
            </a:lvl1pPr>
            <a:lvl2pPr marL="2560320" indent="0">
              <a:buNone/>
              <a:defRPr sz="11200">
                <a:solidFill>
                  <a:schemeClr val="tx1">
                    <a:tint val="75000"/>
                  </a:schemeClr>
                </a:solidFill>
              </a:defRPr>
            </a:lvl2pPr>
            <a:lvl3pPr marL="5120640" indent="0">
              <a:buNone/>
              <a:defRPr sz="10080">
                <a:solidFill>
                  <a:schemeClr val="tx1">
                    <a:tint val="75000"/>
                  </a:schemeClr>
                </a:solidFill>
              </a:defRPr>
            </a:lvl3pPr>
            <a:lvl4pPr marL="7680960" indent="0">
              <a:buNone/>
              <a:defRPr sz="8960">
                <a:solidFill>
                  <a:schemeClr val="tx1">
                    <a:tint val="75000"/>
                  </a:schemeClr>
                </a:solidFill>
              </a:defRPr>
            </a:lvl4pPr>
            <a:lvl5pPr marL="10241280" indent="0">
              <a:buNone/>
              <a:defRPr sz="8960">
                <a:solidFill>
                  <a:schemeClr val="tx1">
                    <a:tint val="75000"/>
                  </a:schemeClr>
                </a:solidFill>
              </a:defRPr>
            </a:lvl5pPr>
            <a:lvl6pPr marL="12801600" indent="0">
              <a:buNone/>
              <a:defRPr sz="8960">
                <a:solidFill>
                  <a:schemeClr val="tx1">
                    <a:tint val="75000"/>
                  </a:schemeClr>
                </a:solidFill>
              </a:defRPr>
            </a:lvl6pPr>
            <a:lvl7pPr marL="15361920" indent="0">
              <a:buNone/>
              <a:defRPr sz="8960">
                <a:solidFill>
                  <a:schemeClr val="tx1">
                    <a:tint val="75000"/>
                  </a:schemeClr>
                </a:solidFill>
              </a:defRPr>
            </a:lvl7pPr>
            <a:lvl8pPr marL="17922240" indent="0">
              <a:buNone/>
              <a:defRPr sz="8960">
                <a:solidFill>
                  <a:schemeClr val="tx1">
                    <a:tint val="75000"/>
                  </a:schemeClr>
                </a:solidFill>
              </a:defRPr>
            </a:lvl8pPr>
            <a:lvl9pPr marL="20482560" indent="0">
              <a:buNone/>
              <a:defRPr sz="896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002B7C35-BD45-4009-8414-B331CA31B834}" type="datetimeFigureOut">
              <a:rPr lang="en-US" smtClean="0"/>
              <a:t>6/3/2021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656D91-BD74-46A6-B6EF-84F494F3BF7D}" type="slidenum">
              <a:rPr lang="en-US" smtClean="0"/>
              <a:t>‹#›</a:t>
            </a:fld>
            <a:endParaRPr lang="en-US"/>
          </a:p>
        </p:txBody>
      </p:sp>
    </p:spTree>
    <p:extLst>
      <p:ext uri="{BB962C8B-B14F-4D97-AF65-F5344CB8AC3E}">
        <p14:creationId xmlns:p14="http://schemas.microsoft.com/office/powerpoint/2010/main" val="2615354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3520440" y="13631334"/>
            <a:ext cx="21762720" cy="3248999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25923240" y="13631334"/>
            <a:ext cx="21762720" cy="3248999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002B7C35-BD45-4009-8414-B331CA31B834}" type="datetimeFigureOut">
              <a:rPr lang="en-US" smtClean="0"/>
              <a:t>6/3/2021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656D91-BD74-46A6-B6EF-84F494F3BF7D}" type="slidenum">
              <a:rPr lang="en-US" smtClean="0"/>
              <a:t>‹#›</a:t>
            </a:fld>
            <a:endParaRPr lang="en-US"/>
          </a:p>
        </p:txBody>
      </p:sp>
    </p:spTree>
    <p:extLst>
      <p:ext uri="{BB962C8B-B14F-4D97-AF65-F5344CB8AC3E}">
        <p14:creationId xmlns:p14="http://schemas.microsoft.com/office/powerpoint/2010/main" val="343317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3527110" y="2726278"/>
            <a:ext cx="44165520" cy="9897537"/>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3527115" y="12552684"/>
            <a:ext cx="21662704" cy="6151876"/>
          </a:xfrm>
        </p:spPr>
        <p:txBody>
          <a:bodyPr anchor="b"/>
          <a:lstStyle>
            <a:lvl1pPr marL="0" indent="0">
              <a:buNone/>
              <a:defRPr sz="13440" b="1"/>
            </a:lvl1pPr>
            <a:lvl2pPr marL="2560320" indent="0">
              <a:buNone/>
              <a:defRPr sz="11200" b="1"/>
            </a:lvl2pPr>
            <a:lvl3pPr marL="5120640" indent="0">
              <a:buNone/>
              <a:defRPr sz="10080" b="1"/>
            </a:lvl3pPr>
            <a:lvl4pPr marL="7680960" indent="0">
              <a:buNone/>
              <a:defRPr sz="8960" b="1"/>
            </a:lvl4pPr>
            <a:lvl5pPr marL="10241280" indent="0">
              <a:buNone/>
              <a:defRPr sz="8960" b="1"/>
            </a:lvl5pPr>
            <a:lvl6pPr marL="12801600" indent="0">
              <a:buNone/>
              <a:defRPr sz="8960" b="1"/>
            </a:lvl6pPr>
            <a:lvl7pPr marL="15361920" indent="0">
              <a:buNone/>
              <a:defRPr sz="8960" b="1"/>
            </a:lvl7pPr>
            <a:lvl8pPr marL="17922240" indent="0">
              <a:buNone/>
              <a:defRPr sz="8960" b="1"/>
            </a:lvl8pPr>
            <a:lvl9pPr marL="20482560" indent="0">
              <a:buNone/>
              <a:defRPr sz="8960" b="1"/>
            </a:lvl9pPr>
          </a:lstStyle>
          <a:p>
            <a:pPr lvl="0"/>
            <a:r>
              <a:rPr lang="tr-TR"/>
              <a:t>Asıl metin stillerini düzenle</a:t>
            </a:r>
          </a:p>
        </p:txBody>
      </p:sp>
      <p:sp>
        <p:nvSpPr>
          <p:cNvPr id="4" name="Content Placeholder 3"/>
          <p:cNvSpPr>
            <a:spLocks noGrp="1"/>
          </p:cNvSpPr>
          <p:nvPr>
            <p:ph sz="half" idx="2"/>
          </p:nvPr>
        </p:nvSpPr>
        <p:spPr>
          <a:xfrm>
            <a:off x="3527115" y="18704560"/>
            <a:ext cx="21662704" cy="2751159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25923243" y="12552684"/>
            <a:ext cx="21769390" cy="6151876"/>
          </a:xfrm>
        </p:spPr>
        <p:txBody>
          <a:bodyPr anchor="b"/>
          <a:lstStyle>
            <a:lvl1pPr marL="0" indent="0">
              <a:buNone/>
              <a:defRPr sz="13440" b="1"/>
            </a:lvl1pPr>
            <a:lvl2pPr marL="2560320" indent="0">
              <a:buNone/>
              <a:defRPr sz="11200" b="1"/>
            </a:lvl2pPr>
            <a:lvl3pPr marL="5120640" indent="0">
              <a:buNone/>
              <a:defRPr sz="10080" b="1"/>
            </a:lvl3pPr>
            <a:lvl4pPr marL="7680960" indent="0">
              <a:buNone/>
              <a:defRPr sz="8960" b="1"/>
            </a:lvl4pPr>
            <a:lvl5pPr marL="10241280" indent="0">
              <a:buNone/>
              <a:defRPr sz="8960" b="1"/>
            </a:lvl5pPr>
            <a:lvl6pPr marL="12801600" indent="0">
              <a:buNone/>
              <a:defRPr sz="8960" b="1"/>
            </a:lvl6pPr>
            <a:lvl7pPr marL="15361920" indent="0">
              <a:buNone/>
              <a:defRPr sz="8960" b="1"/>
            </a:lvl7pPr>
            <a:lvl8pPr marL="17922240" indent="0">
              <a:buNone/>
              <a:defRPr sz="8960" b="1"/>
            </a:lvl8pPr>
            <a:lvl9pPr marL="20482560" indent="0">
              <a:buNone/>
              <a:defRPr sz="8960" b="1"/>
            </a:lvl9pPr>
          </a:lstStyle>
          <a:p>
            <a:pPr lvl="0"/>
            <a:r>
              <a:rPr lang="tr-TR"/>
              <a:t>Asıl metin stillerini düzenle</a:t>
            </a:r>
          </a:p>
        </p:txBody>
      </p:sp>
      <p:sp>
        <p:nvSpPr>
          <p:cNvPr id="6" name="Content Placeholder 5"/>
          <p:cNvSpPr>
            <a:spLocks noGrp="1"/>
          </p:cNvSpPr>
          <p:nvPr>
            <p:ph sz="quarter" idx="4"/>
          </p:nvPr>
        </p:nvSpPr>
        <p:spPr>
          <a:xfrm>
            <a:off x="25923243" y="18704560"/>
            <a:ext cx="21769390" cy="2751159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002B7C35-BD45-4009-8414-B331CA31B834}" type="datetimeFigureOut">
              <a:rPr lang="en-US" smtClean="0"/>
              <a:t>6/3/2021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656D91-BD74-46A6-B6EF-84F494F3BF7D}" type="slidenum">
              <a:rPr lang="en-US" smtClean="0"/>
              <a:t>‹#›</a:t>
            </a:fld>
            <a:endParaRPr lang="en-US"/>
          </a:p>
        </p:txBody>
      </p:sp>
    </p:spTree>
    <p:extLst>
      <p:ext uri="{BB962C8B-B14F-4D97-AF65-F5344CB8AC3E}">
        <p14:creationId xmlns:p14="http://schemas.microsoft.com/office/powerpoint/2010/main" val="3247396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002B7C35-BD45-4009-8414-B331CA31B834}" type="datetimeFigureOut">
              <a:rPr lang="en-US" smtClean="0"/>
              <a:t>6/3/2021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656D91-BD74-46A6-B6EF-84F494F3BF7D}" type="slidenum">
              <a:rPr lang="en-US" smtClean="0"/>
              <a:t>‹#›</a:t>
            </a:fld>
            <a:endParaRPr lang="en-US"/>
          </a:p>
        </p:txBody>
      </p:sp>
    </p:spTree>
    <p:extLst>
      <p:ext uri="{BB962C8B-B14F-4D97-AF65-F5344CB8AC3E}">
        <p14:creationId xmlns:p14="http://schemas.microsoft.com/office/powerpoint/2010/main" val="2609830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2B7C35-BD45-4009-8414-B331CA31B834}" type="datetimeFigureOut">
              <a:rPr lang="en-US" smtClean="0"/>
              <a:t>6/3/2021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656D91-BD74-46A6-B6EF-84F494F3BF7D}" type="slidenum">
              <a:rPr lang="en-US" smtClean="0"/>
              <a:t>‹#›</a:t>
            </a:fld>
            <a:endParaRPr lang="en-US"/>
          </a:p>
        </p:txBody>
      </p:sp>
    </p:spTree>
    <p:extLst>
      <p:ext uri="{BB962C8B-B14F-4D97-AF65-F5344CB8AC3E}">
        <p14:creationId xmlns:p14="http://schemas.microsoft.com/office/powerpoint/2010/main" val="3348544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527110" y="3413760"/>
            <a:ext cx="16515397" cy="11948160"/>
          </a:xfrm>
        </p:spPr>
        <p:txBody>
          <a:bodyPr anchor="b"/>
          <a:lstStyle>
            <a:lvl1pPr>
              <a:defRPr sz="17920"/>
            </a:lvl1pPr>
          </a:lstStyle>
          <a:p>
            <a:r>
              <a:rPr lang="tr-TR"/>
              <a:t>Asıl başlık stili için tıklatın</a:t>
            </a:r>
            <a:endParaRPr lang="en-US" dirty="0"/>
          </a:p>
        </p:txBody>
      </p:sp>
      <p:sp>
        <p:nvSpPr>
          <p:cNvPr id="3" name="Content Placeholder 2"/>
          <p:cNvSpPr>
            <a:spLocks noGrp="1"/>
          </p:cNvSpPr>
          <p:nvPr>
            <p:ph idx="1"/>
          </p:nvPr>
        </p:nvSpPr>
        <p:spPr>
          <a:xfrm>
            <a:off x="21769390" y="7372785"/>
            <a:ext cx="25923240" cy="36389733"/>
          </a:xfrm>
        </p:spPr>
        <p:txBody>
          <a:bodyPr/>
          <a:lstStyle>
            <a:lvl1pPr>
              <a:defRPr sz="17920"/>
            </a:lvl1pPr>
            <a:lvl2pPr>
              <a:defRPr sz="15680"/>
            </a:lvl2pPr>
            <a:lvl3pPr>
              <a:defRPr sz="13440"/>
            </a:lvl3pPr>
            <a:lvl4pPr>
              <a:defRPr sz="11200"/>
            </a:lvl4pPr>
            <a:lvl5pPr>
              <a:defRPr sz="11200"/>
            </a:lvl5pPr>
            <a:lvl6pPr>
              <a:defRPr sz="11200"/>
            </a:lvl6pPr>
            <a:lvl7pPr>
              <a:defRPr sz="11200"/>
            </a:lvl7pPr>
            <a:lvl8pPr>
              <a:defRPr sz="11200"/>
            </a:lvl8pPr>
            <a:lvl9pPr>
              <a:defRPr sz="1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3527110" y="15361920"/>
            <a:ext cx="16515397" cy="28459857"/>
          </a:xfrm>
        </p:spPr>
        <p:txBody>
          <a:bodyPr/>
          <a:lstStyle>
            <a:lvl1pPr marL="0" indent="0">
              <a:buNone/>
              <a:defRPr sz="8960"/>
            </a:lvl1pPr>
            <a:lvl2pPr marL="2560320" indent="0">
              <a:buNone/>
              <a:defRPr sz="7840"/>
            </a:lvl2pPr>
            <a:lvl3pPr marL="5120640" indent="0">
              <a:buNone/>
              <a:defRPr sz="6720"/>
            </a:lvl3pPr>
            <a:lvl4pPr marL="7680960" indent="0">
              <a:buNone/>
              <a:defRPr sz="5600"/>
            </a:lvl4pPr>
            <a:lvl5pPr marL="10241280" indent="0">
              <a:buNone/>
              <a:defRPr sz="5600"/>
            </a:lvl5pPr>
            <a:lvl6pPr marL="12801600" indent="0">
              <a:buNone/>
              <a:defRPr sz="5600"/>
            </a:lvl6pPr>
            <a:lvl7pPr marL="15361920" indent="0">
              <a:buNone/>
              <a:defRPr sz="5600"/>
            </a:lvl7pPr>
            <a:lvl8pPr marL="17922240" indent="0">
              <a:buNone/>
              <a:defRPr sz="5600"/>
            </a:lvl8pPr>
            <a:lvl9pPr marL="20482560" indent="0">
              <a:buNone/>
              <a:defRPr sz="5600"/>
            </a:lvl9pPr>
          </a:lstStyle>
          <a:p>
            <a:pPr lvl="0"/>
            <a:r>
              <a:rPr lang="tr-TR"/>
              <a:t>Asıl metin stillerini düzenle</a:t>
            </a:r>
          </a:p>
        </p:txBody>
      </p:sp>
      <p:sp>
        <p:nvSpPr>
          <p:cNvPr id="5" name="Date Placeholder 4"/>
          <p:cNvSpPr>
            <a:spLocks noGrp="1"/>
          </p:cNvSpPr>
          <p:nvPr>
            <p:ph type="dt" sz="half" idx="10"/>
          </p:nvPr>
        </p:nvSpPr>
        <p:spPr/>
        <p:txBody>
          <a:bodyPr/>
          <a:lstStyle/>
          <a:p>
            <a:fld id="{002B7C35-BD45-4009-8414-B331CA31B834}" type="datetimeFigureOut">
              <a:rPr lang="en-US" smtClean="0"/>
              <a:t>6/3/2021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656D91-BD74-46A6-B6EF-84F494F3BF7D}" type="slidenum">
              <a:rPr lang="en-US" smtClean="0"/>
              <a:t>‹#›</a:t>
            </a:fld>
            <a:endParaRPr lang="en-US"/>
          </a:p>
        </p:txBody>
      </p:sp>
    </p:spTree>
    <p:extLst>
      <p:ext uri="{BB962C8B-B14F-4D97-AF65-F5344CB8AC3E}">
        <p14:creationId xmlns:p14="http://schemas.microsoft.com/office/powerpoint/2010/main" val="3937132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527110" y="3413760"/>
            <a:ext cx="16515397" cy="11948160"/>
          </a:xfrm>
        </p:spPr>
        <p:txBody>
          <a:bodyPr anchor="b"/>
          <a:lstStyle>
            <a:lvl1pPr>
              <a:defRPr sz="1792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1769390" y="7372785"/>
            <a:ext cx="25923240" cy="36389733"/>
          </a:xfrm>
        </p:spPr>
        <p:txBody>
          <a:bodyPr anchor="t"/>
          <a:lstStyle>
            <a:lvl1pPr marL="0" indent="0">
              <a:buNone/>
              <a:defRPr sz="17920"/>
            </a:lvl1pPr>
            <a:lvl2pPr marL="2560320" indent="0">
              <a:buNone/>
              <a:defRPr sz="15680"/>
            </a:lvl2pPr>
            <a:lvl3pPr marL="5120640" indent="0">
              <a:buNone/>
              <a:defRPr sz="13440"/>
            </a:lvl3pPr>
            <a:lvl4pPr marL="7680960" indent="0">
              <a:buNone/>
              <a:defRPr sz="11200"/>
            </a:lvl4pPr>
            <a:lvl5pPr marL="10241280" indent="0">
              <a:buNone/>
              <a:defRPr sz="11200"/>
            </a:lvl5pPr>
            <a:lvl6pPr marL="12801600" indent="0">
              <a:buNone/>
              <a:defRPr sz="11200"/>
            </a:lvl6pPr>
            <a:lvl7pPr marL="15361920" indent="0">
              <a:buNone/>
              <a:defRPr sz="11200"/>
            </a:lvl7pPr>
            <a:lvl8pPr marL="17922240" indent="0">
              <a:buNone/>
              <a:defRPr sz="11200"/>
            </a:lvl8pPr>
            <a:lvl9pPr marL="20482560" indent="0">
              <a:buNone/>
              <a:defRPr sz="11200"/>
            </a:lvl9pPr>
          </a:lstStyle>
          <a:p>
            <a:r>
              <a:rPr lang="tr-TR"/>
              <a:t>Resim eklemek için simgeyi tıklatın</a:t>
            </a:r>
            <a:endParaRPr lang="en-US" dirty="0"/>
          </a:p>
        </p:txBody>
      </p:sp>
      <p:sp>
        <p:nvSpPr>
          <p:cNvPr id="4" name="Text Placeholder 3"/>
          <p:cNvSpPr>
            <a:spLocks noGrp="1"/>
          </p:cNvSpPr>
          <p:nvPr>
            <p:ph type="body" sz="half" idx="2"/>
          </p:nvPr>
        </p:nvSpPr>
        <p:spPr>
          <a:xfrm>
            <a:off x="3527110" y="15361920"/>
            <a:ext cx="16515397" cy="28459857"/>
          </a:xfrm>
        </p:spPr>
        <p:txBody>
          <a:bodyPr/>
          <a:lstStyle>
            <a:lvl1pPr marL="0" indent="0">
              <a:buNone/>
              <a:defRPr sz="8960"/>
            </a:lvl1pPr>
            <a:lvl2pPr marL="2560320" indent="0">
              <a:buNone/>
              <a:defRPr sz="7840"/>
            </a:lvl2pPr>
            <a:lvl3pPr marL="5120640" indent="0">
              <a:buNone/>
              <a:defRPr sz="6720"/>
            </a:lvl3pPr>
            <a:lvl4pPr marL="7680960" indent="0">
              <a:buNone/>
              <a:defRPr sz="5600"/>
            </a:lvl4pPr>
            <a:lvl5pPr marL="10241280" indent="0">
              <a:buNone/>
              <a:defRPr sz="5600"/>
            </a:lvl5pPr>
            <a:lvl6pPr marL="12801600" indent="0">
              <a:buNone/>
              <a:defRPr sz="5600"/>
            </a:lvl6pPr>
            <a:lvl7pPr marL="15361920" indent="0">
              <a:buNone/>
              <a:defRPr sz="5600"/>
            </a:lvl7pPr>
            <a:lvl8pPr marL="17922240" indent="0">
              <a:buNone/>
              <a:defRPr sz="5600"/>
            </a:lvl8pPr>
            <a:lvl9pPr marL="20482560" indent="0">
              <a:buNone/>
              <a:defRPr sz="5600"/>
            </a:lvl9pPr>
          </a:lstStyle>
          <a:p>
            <a:pPr lvl="0"/>
            <a:r>
              <a:rPr lang="tr-TR"/>
              <a:t>Asıl metin stillerini düzenle</a:t>
            </a:r>
          </a:p>
        </p:txBody>
      </p:sp>
      <p:sp>
        <p:nvSpPr>
          <p:cNvPr id="5" name="Date Placeholder 4"/>
          <p:cNvSpPr>
            <a:spLocks noGrp="1"/>
          </p:cNvSpPr>
          <p:nvPr>
            <p:ph type="dt" sz="half" idx="10"/>
          </p:nvPr>
        </p:nvSpPr>
        <p:spPr/>
        <p:txBody>
          <a:bodyPr/>
          <a:lstStyle/>
          <a:p>
            <a:fld id="{002B7C35-BD45-4009-8414-B331CA31B834}" type="datetimeFigureOut">
              <a:rPr lang="en-US" smtClean="0"/>
              <a:t>6/3/2021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656D91-BD74-46A6-B6EF-84F494F3BF7D}" type="slidenum">
              <a:rPr lang="en-US" smtClean="0"/>
              <a:t>‹#›</a:t>
            </a:fld>
            <a:endParaRPr lang="en-US"/>
          </a:p>
        </p:txBody>
      </p:sp>
    </p:spTree>
    <p:extLst>
      <p:ext uri="{BB962C8B-B14F-4D97-AF65-F5344CB8AC3E}">
        <p14:creationId xmlns:p14="http://schemas.microsoft.com/office/powerpoint/2010/main" val="1674761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0440" y="2726278"/>
            <a:ext cx="44165520" cy="9897537"/>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3520440" y="13631334"/>
            <a:ext cx="44165520" cy="3248999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3520440" y="47460758"/>
            <a:ext cx="11521440" cy="2726267"/>
          </a:xfrm>
          <a:prstGeom prst="rect">
            <a:avLst/>
          </a:prstGeom>
        </p:spPr>
        <p:txBody>
          <a:bodyPr vert="horz" lIns="91440" tIns="45720" rIns="91440" bIns="45720" rtlCol="0" anchor="ctr"/>
          <a:lstStyle>
            <a:lvl1pPr algn="l">
              <a:defRPr sz="6720">
                <a:solidFill>
                  <a:schemeClr val="tx1">
                    <a:tint val="75000"/>
                  </a:schemeClr>
                </a:solidFill>
              </a:defRPr>
            </a:lvl1pPr>
          </a:lstStyle>
          <a:p>
            <a:fld id="{002B7C35-BD45-4009-8414-B331CA31B834}" type="datetimeFigureOut">
              <a:rPr lang="en-US" smtClean="0"/>
              <a:t>6/3/2021</a:t>
            </a:fld>
            <a:endParaRPr lang="en-US"/>
          </a:p>
        </p:txBody>
      </p:sp>
      <p:sp>
        <p:nvSpPr>
          <p:cNvPr id="5" name="Footer Placeholder 4"/>
          <p:cNvSpPr>
            <a:spLocks noGrp="1"/>
          </p:cNvSpPr>
          <p:nvPr>
            <p:ph type="ftr" sz="quarter" idx="3"/>
          </p:nvPr>
        </p:nvSpPr>
        <p:spPr>
          <a:xfrm>
            <a:off x="16962120" y="47460758"/>
            <a:ext cx="17282160" cy="2726267"/>
          </a:xfrm>
          <a:prstGeom prst="rect">
            <a:avLst/>
          </a:prstGeom>
        </p:spPr>
        <p:txBody>
          <a:bodyPr vert="horz" lIns="91440" tIns="45720" rIns="91440" bIns="45720" rtlCol="0" anchor="ctr"/>
          <a:lstStyle>
            <a:lvl1pPr algn="ctr">
              <a:defRPr sz="67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164520" y="47460758"/>
            <a:ext cx="11521440" cy="2726267"/>
          </a:xfrm>
          <a:prstGeom prst="rect">
            <a:avLst/>
          </a:prstGeom>
        </p:spPr>
        <p:txBody>
          <a:bodyPr vert="horz" lIns="91440" tIns="45720" rIns="91440" bIns="45720" rtlCol="0" anchor="ctr"/>
          <a:lstStyle>
            <a:lvl1pPr algn="r">
              <a:defRPr sz="6720">
                <a:solidFill>
                  <a:schemeClr val="tx1">
                    <a:tint val="75000"/>
                  </a:schemeClr>
                </a:solidFill>
              </a:defRPr>
            </a:lvl1pPr>
          </a:lstStyle>
          <a:p>
            <a:fld id="{45656D91-BD74-46A6-B6EF-84F494F3BF7D}" type="slidenum">
              <a:rPr lang="en-US" smtClean="0"/>
              <a:t>‹#›</a:t>
            </a:fld>
            <a:endParaRPr lang="en-US"/>
          </a:p>
        </p:txBody>
      </p:sp>
    </p:spTree>
    <p:extLst>
      <p:ext uri="{BB962C8B-B14F-4D97-AF65-F5344CB8AC3E}">
        <p14:creationId xmlns:p14="http://schemas.microsoft.com/office/powerpoint/2010/main" val="4580332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5120640" rtl="0" eaLnBrk="1" latinLnBrk="0" hangingPunct="1">
        <a:lnSpc>
          <a:spcPct val="90000"/>
        </a:lnSpc>
        <a:spcBef>
          <a:spcPct val="0"/>
        </a:spcBef>
        <a:buNone/>
        <a:defRPr sz="24640" kern="1200">
          <a:solidFill>
            <a:schemeClr val="tx1"/>
          </a:solidFill>
          <a:latin typeface="+mj-lt"/>
          <a:ea typeface="+mj-ea"/>
          <a:cs typeface="+mj-cs"/>
        </a:defRPr>
      </a:lvl1pPr>
    </p:titleStyle>
    <p:bodyStyle>
      <a:lvl1pPr marL="1280160" indent="-1280160" algn="l" defTabSz="5120640" rtl="0" eaLnBrk="1" latinLnBrk="0" hangingPunct="1">
        <a:lnSpc>
          <a:spcPct val="90000"/>
        </a:lnSpc>
        <a:spcBef>
          <a:spcPts val="5600"/>
        </a:spcBef>
        <a:buFont typeface="Arial" panose="020B0604020202020204" pitchFamily="34" charset="0"/>
        <a:buChar char="•"/>
        <a:defRPr sz="15680" kern="1200">
          <a:solidFill>
            <a:schemeClr val="tx1"/>
          </a:solidFill>
          <a:latin typeface="+mn-lt"/>
          <a:ea typeface="+mn-ea"/>
          <a:cs typeface="+mn-cs"/>
        </a:defRPr>
      </a:lvl1pPr>
      <a:lvl2pPr marL="3840480" indent="-1280160" algn="l" defTabSz="5120640" rtl="0" eaLnBrk="1" latinLnBrk="0" hangingPunct="1">
        <a:lnSpc>
          <a:spcPct val="90000"/>
        </a:lnSpc>
        <a:spcBef>
          <a:spcPts val="2800"/>
        </a:spcBef>
        <a:buFont typeface="Arial" panose="020B0604020202020204" pitchFamily="34" charset="0"/>
        <a:buChar char="•"/>
        <a:defRPr sz="13440" kern="1200">
          <a:solidFill>
            <a:schemeClr val="tx1"/>
          </a:solidFill>
          <a:latin typeface="+mn-lt"/>
          <a:ea typeface="+mn-ea"/>
          <a:cs typeface="+mn-cs"/>
        </a:defRPr>
      </a:lvl2pPr>
      <a:lvl3pPr marL="6400800" indent="-1280160" algn="l" defTabSz="5120640" rtl="0" eaLnBrk="1" latinLnBrk="0" hangingPunct="1">
        <a:lnSpc>
          <a:spcPct val="90000"/>
        </a:lnSpc>
        <a:spcBef>
          <a:spcPts val="2800"/>
        </a:spcBef>
        <a:buFont typeface="Arial" panose="020B0604020202020204" pitchFamily="34" charset="0"/>
        <a:buChar char="•"/>
        <a:defRPr sz="11200" kern="1200">
          <a:solidFill>
            <a:schemeClr val="tx1"/>
          </a:solidFill>
          <a:latin typeface="+mn-lt"/>
          <a:ea typeface="+mn-ea"/>
          <a:cs typeface="+mn-cs"/>
        </a:defRPr>
      </a:lvl3pPr>
      <a:lvl4pPr marL="896112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4pPr>
      <a:lvl5pPr marL="1152144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5pPr>
      <a:lvl6pPr marL="1408176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6pPr>
      <a:lvl7pPr marL="1664208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7pPr>
      <a:lvl8pPr marL="1920240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8pPr>
      <a:lvl9pPr marL="21762720" indent="-1280160" algn="l" defTabSz="5120640" rtl="0" eaLnBrk="1" latinLnBrk="0" hangingPunct="1">
        <a:lnSpc>
          <a:spcPct val="90000"/>
        </a:lnSpc>
        <a:spcBef>
          <a:spcPts val="2800"/>
        </a:spcBef>
        <a:buFont typeface="Arial" panose="020B0604020202020204" pitchFamily="34" charset="0"/>
        <a:buChar char="•"/>
        <a:defRPr sz="10080" kern="1200">
          <a:solidFill>
            <a:schemeClr val="tx1"/>
          </a:solidFill>
          <a:latin typeface="+mn-lt"/>
          <a:ea typeface="+mn-ea"/>
          <a:cs typeface="+mn-cs"/>
        </a:defRPr>
      </a:lvl9pPr>
    </p:bodyStyle>
    <p:otherStyle>
      <a:defPPr>
        <a:defRPr lang="en-US"/>
      </a:defPPr>
      <a:lvl1pPr marL="0" algn="l" defTabSz="5120640" rtl="0" eaLnBrk="1" latinLnBrk="0" hangingPunct="1">
        <a:defRPr sz="10080" kern="1200">
          <a:solidFill>
            <a:schemeClr val="tx1"/>
          </a:solidFill>
          <a:latin typeface="+mn-lt"/>
          <a:ea typeface="+mn-ea"/>
          <a:cs typeface="+mn-cs"/>
        </a:defRPr>
      </a:lvl1pPr>
      <a:lvl2pPr marL="2560320" algn="l" defTabSz="5120640" rtl="0" eaLnBrk="1" latinLnBrk="0" hangingPunct="1">
        <a:defRPr sz="10080" kern="1200">
          <a:solidFill>
            <a:schemeClr val="tx1"/>
          </a:solidFill>
          <a:latin typeface="+mn-lt"/>
          <a:ea typeface="+mn-ea"/>
          <a:cs typeface="+mn-cs"/>
        </a:defRPr>
      </a:lvl2pPr>
      <a:lvl3pPr marL="5120640" algn="l" defTabSz="5120640" rtl="0" eaLnBrk="1" latinLnBrk="0" hangingPunct="1">
        <a:defRPr sz="10080" kern="1200">
          <a:solidFill>
            <a:schemeClr val="tx1"/>
          </a:solidFill>
          <a:latin typeface="+mn-lt"/>
          <a:ea typeface="+mn-ea"/>
          <a:cs typeface="+mn-cs"/>
        </a:defRPr>
      </a:lvl3pPr>
      <a:lvl4pPr marL="7680960" algn="l" defTabSz="5120640" rtl="0" eaLnBrk="1" latinLnBrk="0" hangingPunct="1">
        <a:defRPr sz="10080" kern="1200">
          <a:solidFill>
            <a:schemeClr val="tx1"/>
          </a:solidFill>
          <a:latin typeface="+mn-lt"/>
          <a:ea typeface="+mn-ea"/>
          <a:cs typeface="+mn-cs"/>
        </a:defRPr>
      </a:lvl4pPr>
      <a:lvl5pPr marL="10241280" algn="l" defTabSz="5120640" rtl="0" eaLnBrk="1" latinLnBrk="0" hangingPunct="1">
        <a:defRPr sz="10080" kern="1200">
          <a:solidFill>
            <a:schemeClr val="tx1"/>
          </a:solidFill>
          <a:latin typeface="+mn-lt"/>
          <a:ea typeface="+mn-ea"/>
          <a:cs typeface="+mn-cs"/>
        </a:defRPr>
      </a:lvl5pPr>
      <a:lvl6pPr marL="12801600" algn="l" defTabSz="5120640" rtl="0" eaLnBrk="1" latinLnBrk="0" hangingPunct="1">
        <a:defRPr sz="10080" kern="1200">
          <a:solidFill>
            <a:schemeClr val="tx1"/>
          </a:solidFill>
          <a:latin typeface="+mn-lt"/>
          <a:ea typeface="+mn-ea"/>
          <a:cs typeface="+mn-cs"/>
        </a:defRPr>
      </a:lvl6pPr>
      <a:lvl7pPr marL="15361920" algn="l" defTabSz="5120640" rtl="0" eaLnBrk="1" latinLnBrk="0" hangingPunct="1">
        <a:defRPr sz="10080" kern="1200">
          <a:solidFill>
            <a:schemeClr val="tx1"/>
          </a:solidFill>
          <a:latin typeface="+mn-lt"/>
          <a:ea typeface="+mn-ea"/>
          <a:cs typeface="+mn-cs"/>
        </a:defRPr>
      </a:lvl7pPr>
      <a:lvl8pPr marL="17922240" algn="l" defTabSz="5120640" rtl="0" eaLnBrk="1" latinLnBrk="0" hangingPunct="1">
        <a:defRPr sz="10080" kern="1200">
          <a:solidFill>
            <a:schemeClr val="tx1"/>
          </a:solidFill>
          <a:latin typeface="+mn-lt"/>
          <a:ea typeface="+mn-ea"/>
          <a:cs typeface="+mn-cs"/>
        </a:defRPr>
      </a:lvl8pPr>
      <a:lvl9pPr marL="20482560" algn="l" defTabSz="5120640" rtl="0" eaLnBrk="1" latinLnBrk="0" hangingPunct="1">
        <a:defRPr sz="10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60880" y="5334000"/>
            <a:ext cx="8808720" cy="5486400"/>
          </a:xfrm>
        </p:spPr>
        <p:txBody>
          <a:bodyPr>
            <a:normAutofit fontScale="90000"/>
          </a:bodyPr>
          <a:lstStyle/>
          <a:p>
            <a:pPr algn="l"/>
            <a:r>
              <a:rPr lang="tr-TR" sz="6000" b="1" dirty="0"/>
              <a:t>                       ÖZET</a:t>
            </a:r>
            <a:br>
              <a:rPr lang="tr-TR" sz="4800" dirty="0"/>
            </a:br>
            <a:br>
              <a:rPr lang="tr-TR" sz="4800" dirty="0"/>
            </a:br>
            <a:r>
              <a:rPr lang="tr-TR" sz="4800" dirty="0"/>
              <a:t>Akıllı Haftalık Planlayıcı, kullanımı kolay bir </a:t>
            </a:r>
            <a:r>
              <a:rPr lang="tr-TR" sz="4800" dirty="0" err="1"/>
              <a:t>arayüz</a:t>
            </a:r>
            <a:r>
              <a:rPr lang="tr-TR" sz="4800" dirty="0"/>
              <a:t> ile kullanıcıdan aldığı rutinler, günler ve saatler doğrultusunda haftalık planlar oluşturan bir web sitesi uygulamasıdır.</a:t>
            </a:r>
            <a:br>
              <a:rPr lang="tr-TR" sz="4800" dirty="0"/>
            </a:br>
            <a:endParaRPr lang="en-US" sz="4800" dirty="0"/>
          </a:p>
        </p:txBody>
      </p:sp>
      <p:sp>
        <p:nvSpPr>
          <p:cNvPr id="4" name="Metin kutusu 3"/>
          <p:cNvSpPr txBox="1"/>
          <p:nvPr/>
        </p:nvSpPr>
        <p:spPr>
          <a:xfrm>
            <a:off x="19682591" y="833120"/>
            <a:ext cx="11824263" cy="3385542"/>
          </a:xfrm>
          <a:prstGeom prst="rect">
            <a:avLst/>
          </a:prstGeom>
          <a:noFill/>
        </p:spPr>
        <p:txBody>
          <a:bodyPr wrap="none" rtlCol="0">
            <a:spAutoFit/>
          </a:bodyPr>
          <a:lstStyle/>
          <a:p>
            <a:pPr algn="ctr"/>
            <a:r>
              <a:rPr lang="tr-TR" sz="8000" dirty="0"/>
              <a:t>AKILLI HAFTALIK PLANLAYICI</a:t>
            </a:r>
          </a:p>
          <a:p>
            <a:pPr algn="ctr"/>
            <a:endParaRPr lang="tr-TR" sz="8000" dirty="0"/>
          </a:p>
          <a:p>
            <a:pPr algn="ctr"/>
            <a:r>
              <a:rPr lang="tr-TR" sz="5400" dirty="0"/>
              <a:t>Nihan Nur Şıngır</a:t>
            </a:r>
            <a:endParaRPr lang="en-US" sz="4400" dirty="0"/>
          </a:p>
        </p:txBody>
      </p:sp>
      <p:sp>
        <p:nvSpPr>
          <p:cNvPr id="5" name="Dikdörtgen 4"/>
          <p:cNvSpPr/>
          <p:nvPr/>
        </p:nvSpPr>
        <p:spPr>
          <a:xfrm>
            <a:off x="1948180" y="5181600"/>
            <a:ext cx="8890000" cy="5689600"/>
          </a:xfrm>
          <a:prstGeom prst="rec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Unvan 1"/>
          <p:cNvSpPr txBox="1">
            <a:spLocks/>
          </p:cNvSpPr>
          <p:nvPr/>
        </p:nvSpPr>
        <p:spPr>
          <a:xfrm>
            <a:off x="1991360" y="11856720"/>
            <a:ext cx="10657840" cy="4511040"/>
          </a:xfrm>
          <a:prstGeom prst="rect">
            <a:avLst/>
          </a:prstGeom>
        </p:spPr>
        <p:txBody>
          <a:bodyPr vert="horz" lIns="91440" tIns="45720" rIns="91440" bIns="45720" rtlCol="0" anchor="b">
            <a:normAutofit/>
          </a:bodyPr>
          <a:lstStyle>
            <a:lvl1pPr algn="ctr" defTabSz="5120640" rtl="0" eaLnBrk="1" latinLnBrk="0" hangingPunct="1">
              <a:lnSpc>
                <a:spcPct val="90000"/>
              </a:lnSpc>
              <a:spcBef>
                <a:spcPct val="0"/>
              </a:spcBef>
              <a:buNone/>
              <a:defRPr sz="33600" kern="1200">
                <a:solidFill>
                  <a:schemeClr val="tx1"/>
                </a:solidFill>
                <a:latin typeface="+mj-lt"/>
                <a:ea typeface="+mj-ea"/>
                <a:cs typeface="+mj-cs"/>
              </a:defRPr>
            </a:lvl1pPr>
          </a:lstStyle>
          <a:p>
            <a:r>
              <a:rPr lang="tr-TR" sz="6000" b="1" dirty="0"/>
              <a:t>GİRİŞ</a:t>
            </a:r>
          </a:p>
          <a:p>
            <a:pPr algn="l"/>
            <a:br>
              <a:rPr lang="tr-TR" sz="4800" dirty="0"/>
            </a:br>
            <a:r>
              <a:rPr lang="tr-TR" sz="4800" dirty="0"/>
              <a:t>Projenin amacı kullanıcılara alternatif haftalık plan önerileri sunarak işlerini kolaylaştırmaktır.</a:t>
            </a:r>
            <a:br>
              <a:rPr lang="tr-TR" sz="4800" dirty="0"/>
            </a:br>
            <a:endParaRPr lang="en-US" sz="4800" dirty="0"/>
          </a:p>
        </p:txBody>
      </p:sp>
      <p:sp>
        <p:nvSpPr>
          <p:cNvPr id="7" name="Dikdörtgen 6"/>
          <p:cNvSpPr/>
          <p:nvPr/>
        </p:nvSpPr>
        <p:spPr>
          <a:xfrm>
            <a:off x="1991360" y="11562080"/>
            <a:ext cx="10688320" cy="9113520"/>
          </a:xfrm>
          <a:prstGeom prst="rec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Unvan 1"/>
          <p:cNvSpPr txBox="1">
            <a:spLocks/>
          </p:cNvSpPr>
          <p:nvPr/>
        </p:nvSpPr>
        <p:spPr>
          <a:xfrm>
            <a:off x="2143760" y="24434800"/>
            <a:ext cx="8808720" cy="17424400"/>
          </a:xfrm>
          <a:prstGeom prst="rect">
            <a:avLst/>
          </a:prstGeom>
        </p:spPr>
        <p:txBody>
          <a:bodyPr vert="horz" lIns="91440" tIns="45720" rIns="91440" bIns="45720" rtlCol="0" anchor="b">
            <a:normAutofit/>
          </a:bodyPr>
          <a:lstStyle>
            <a:lvl1pPr algn="ctr" defTabSz="5120640" rtl="0" eaLnBrk="1" latinLnBrk="0" hangingPunct="1">
              <a:lnSpc>
                <a:spcPct val="90000"/>
              </a:lnSpc>
              <a:spcBef>
                <a:spcPct val="0"/>
              </a:spcBef>
              <a:buNone/>
              <a:defRPr sz="33600" kern="1200">
                <a:solidFill>
                  <a:schemeClr val="tx1"/>
                </a:solidFill>
                <a:latin typeface="+mj-lt"/>
                <a:ea typeface="+mj-ea"/>
                <a:cs typeface="+mj-cs"/>
              </a:defRPr>
            </a:lvl1pPr>
          </a:lstStyle>
          <a:p>
            <a:r>
              <a:rPr lang="tr-TR" sz="6000" b="1" dirty="0"/>
              <a:t>YÖNTEM</a:t>
            </a:r>
          </a:p>
          <a:p>
            <a:pPr algn="l"/>
            <a:br>
              <a:rPr lang="tr-TR" sz="4800" dirty="0"/>
            </a:br>
            <a:r>
              <a:rPr lang="tr-TR" sz="4800" dirty="0"/>
              <a:t>Haftanın günleri ve saatlerine göre oluşturulan matrise (haftalık plana) bazı rutinler, kullanıcıdan alınan spesifik gün ve saatler doğrultusunda yerleştirilmiştir;  kalan rutinler ise haftalık toplam saatlerini aşmayacak şekilde rastgele yerleştirilmiştir.</a:t>
            </a:r>
          </a:p>
          <a:p>
            <a:pPr algn="l"/>
            <a:endParaRPr lang="tr-TR" sz="4800" dirty="0"/>
          </a:p>
          <a:p>
            <a:pPr algn="l"/>
            <a:endParaRPr lang="tr-TR" sz="4800" dirty="0"/>
          </a:p>
          <a:p>
            <a:pPr algn="l"/>
            <a:endParaRPr lang="tr-TR" sz="4800" dirty="0"/>
          </a:p>
          <a:p>
            <a:pPr algn="l"/>
            <a:endParaRPr lang="tr-TR" sz="4800" dirty="0"/>
          </a:p>
          <a:p>
            <a:pPr algn="l"/>
            <a:endParaRPr lang="tr-TR" sz="4800" dirty="0"/>
          </a:p>
          <a:p>
            <a:pPr algn="l"/>
            <a:endParaRPr lang="tr-TR" sz="4800" dirty="0"/>
          </a:p>
          <a:p>
            <a:pPr algn="l"/>
            <a:endParaRPr lang="tr-TR" sz="4800" dirty="0"/>
          </a:p>
          <a:p>
            <a:pPr algn="l"/>
            <a:endParaRPr lang="tr-TR" sz="4800" dirty="0"/>
          </a:p>
          <a:p>
            <a:pPr algn="l"/>
            <a:br>
              <a:rPr lang="tr-TR" sz="4800" dirty="0"/>
            </a:br>
            <a:br>
              <a:rPr lang="tr-TR" sz="4800" dirty="0"/>
            </a:br>
            <a:br>
              <a:rPr lang="tr-TR" sz="4800" dirty="0"/>
            </a:br>
            <a:br>
              <a:rPr lang="tr-TR" sz="4800" dirty="0"/>
            </a:br>
            <a:endParaRPr lang="en-US" sz="4800" dirty="0"/>
          </a:p>
        </p:txBody>
      </p:sp>
      <p:sp>
        <p:nvSpPr>
          <p:cNvPr id="10" name="Dikdörtgen 9"/>
          <p:cNvSpPr/>
          <p:nvPr/>
        </p:nvSpPr>
        <p:spPr>
          <a:xfrm>
            <a:off x="2062480" y="23372836"/>
            <a:ext cx="8890000" cy="17576800"/>
          </a:xfrm>
          <a:prstGeom prst="rec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Unvan 1"/>
          <p:cNvSpPr txBox="1">
            <a:spLocks/>
          </p:cNvSpPr>
          <p:nvPr/>
        </p:nvSpPr>
        <p:spPr>
          <a:xfrm>
            <a:off x="14254480" y="5334000"/>
            <a:ext cx="20797520" cy="5486400"/>
          </a:xfrm>
          <a:prstGeom prst="rect">
            <a:avLst/>
          </a:prstGeom>
        </p:spPr>
        <p:txBody>
          <a:bodyPr vert="horz" lIns="91440" tIns="45720" rIns="91440" bIns="45720" rtlCol="0" anchor="b">
            <a:normAutofit/>
          </a:bodyPr>
          <a:lstStyle>
            <a:lvl1pPr algn="ctr" defTabSz="5120640" rtl="0" eaLnBrk="1" latinLnBrk="0" hangingPunct="1">
              <a:lnSpc>
                <a:spcPct val="90000"/>
              </a:lnSpc>
              <a:spcBef>
                <a:spcPct val="0"/>
              </a:spcBef>
              <a:buNone/>
              <a:defRPr sz="33600" kern="1200">
                <a:solidFill>
                  <a:schemeClr val="tx1"/>
                </a:solidFill>
                <a:latin typeface="+mj-lt"/>
                <a:ea typeface="+mj-ea"/>
                <a:cs typeface="+mj-cs"/>
              </a:defRPr>
            </a:lvl1pPr>
          </a:lstStyle>
          <a:p>
            <a:pPr algn="l"/>
            <a:r>
              <a:rPr lang="tr-TR" sz="4800" dirty="0"/>
              <a:t>Özellikle içinde bulunduğumuz </a:t>
            </a:r>
            <a:r>
              <a:rPr lang="tr-TR" sz="4800" dirty="0" err="1"/>
              <a:t>pandemi</a:t>
            </a:r>
            <a:r>
              <a:rPr lang="tr-TR" sz="4800" dirty="0"/>
              <a:t> günleri dahil olmak üzere, evde kaldığımız süreçlerde zaman yönetiminin önemi giderek artmaktadır. Öz disiplin ve zaman yönetimini en uygun şekilde uygulayabilmek adına, özellikle evden çalışanlar için, öğrenciler için veya kendini geliştirip çalışmalarına hız kazandırmak isteyenler için haftalık plan günümüzün olmazsa olmazlarındandır. Fakat haftalık planlar oluştururken çok fazla olasılıkla ve verimsizlikle başa çıkmak zorunda kalabiliriz. Bu da bize alternatifler sunan bir yazılım arayışı içine girmemize sebep olabilir.</a:t>
            </a:r>
            <a:br>
              <a:rPr lang="tr-TR" sz="4800" dirty="0"/>
            </a:br>
            <a:endParaRPr lang="en-US" sz="4800" dirty="0"/>
          </a:p>
        </p:txBody>
      </p:sp>
      <p:sp>
        <p:nvSpPr>
          <p:cNvPr id="12" name="Dikdörtgen 11"/>
          <p:cNvSpPr/>
          <p:nvPr/>
        </p:nvSpPr>
        <p:spPr>
          <a:xfrm>
            <a:off x="13488401" y="5010838"/>
            <a:ext cx="22656133" cy="5689600"/>
          </a:xfrm>
          <a:prstGeom prst="rec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ikdörtgen 13"/>
          <p:cNvSpPr/>
          <p:nvPr/>
        </p:nvSpPr>
        <p:spPr>
          <a:xfrm>
            <a:off x="13282930" y="11887200"/>
            <a:ext cx="24509390" cy="28194000"/>
          </a:xfrm>
          <a:prstGeom prst="rec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Unvan 1"/>
          <p:cNvSpPr txBox="1">
            <a:spLocks/>
          </p:cNvSpPr>
          <p:nvPr/>
        </p:nvSpPr>
        <p:spPr>
          <a:xfrm>
            <a:off x="38587680" y="5181600"/>
            <a:ext cx="8808720" cy="5486400"/>
          </a:xfrm>
          <a:prstGeom prst="rect">
            <a:avLst/>
          </a:prstGeom>
        </p:spPr>
        <p:txBody>
          <a:bodyPr vert="horz" lIns="91440" tIns="45720" rIns="91440" bIns="45720" rtlCol="0" anchor="b">
            <a:normAutofit fontScale="92500" lnSpcReduction="20000"/>
          </a:bodyPr>
          <a:lstStyle>
            <a:lvl1pPr algn="ctr" defTabSz="5120640" rtl="0" eaLnBrk="1" latinLnBrk="0" hangingPunct="1">
              <a:lnSpc>
                <a:spcPct val="90000"/>
              </a:lnSpc>
              <a:spcBef>
                <a:spcPct val="0"/>
              </a:spcBef>
              <a:buNone/>
              <a:defRPr sz="33600" kern="1200">
                <a:solidFill>
                  <a:schemeClr val="tx1"/>
                </a:solidFill>
                <a:latin typeface="+mj-lt"/>
                <a:ea typeface="+mj-ea"/>
                <a:cs typeface="+mj-cs"/>
              </a:defRPr>
            </a:lvl1pPr>
          </a:lstStyle>
          <a:p>
            <a:r>
              <a:rPr lang="tr-TR" sz="6000" b="1" dirty="0"/>
              <a:t>SONUÇ ve TARTIŞMA</a:t>
            </a:r>
          </a:p>
          <a:p>
            <a:pPr algn="l"/>
            <a:br>
              <a:rPr lang="tr-TR" sz="4800" dirty="0"/>
            </a:br>
            <a:r>
              <a:rPr lang="tr-TR" sz="4800" dirty="0"/>
              <a:t>Kullanıcıların kolayca kullanabilecekleri, bazı rutinleri diledikleri gibi haftanın belirli bir saat ve gününe sabitleyebildikleri, bazı rutinleri ise algoritmanın </a:t>
            </a:r>
            <a:r>
              <a:rPr lang="tr-TR" sz="4800" dirty="0" err="1"/>
              <a:t>insiyatifine</a:t>
            </a:r>
            <a:r>
              <a:rPr lang="tr-TR" sz="4800" dirty="0"/>
              <a:t> bırakabildikleri pratik bir web projesi geliştirilmiştir.</a:t>
            </a:r>
            <a:br>
              <a:rPr lang="tr-TR" sz="4800" dirty="0"/>
            </a:br>
            <a:endParaRPr lang="en-US" sz="4800" dirty="0"/>
          </a:p>
        </p:txBody>
      </p:sp>
      <p:sp>
        <p:nvSpPr>
          <p:cNvPr id="16" name="Dikdörtgen 15"/>
          <p:cNvSpPr/>
          <p:nvPr/>
        </p:nvSpPr>
        <p:spPr>
          <a:xfrm>
            <a:off x="38557200" y="5029200"/>
            <a:ext cx="8890000" cy="5689600"/>
          </a:xfrm>
          <a:prstGeom prst="rec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Unvan 1"/>
          <p:cNvSpPr txBox="1">
            <a:spLocks/>
          </p:cNvSpPr>
          <p:nvPr/>
        </p:nvSpPr>
        <p:spPr>
          <a:xfrm>
            <a:off x="38770560" y="15189200"/>
            <a:ext cx="8808720" cy="5486400"/>
          </a:xfrm>
          <a:prstGeom prst="rect">
            <a:avLst/>
          </a:prstGeom>
        </p:spPr>
        <p:txBody>
          <a:bodyPr vert="horz" lIns="91440" tIns="45720" rIns="91440" bIns="45720" rtlCol="0" anchor="b">
            <a:normAutofit fontScale="92500" lnSpcReduction="10000"/>
          </a:bodyPr>
          <a:lstStyle>
            <a:lvl1pPr algn="ctr" defTabSz="5120640" rtl="0" eaLnBrk="1" latinLnBrk="0" hangingPunct="1">
              <a:lnSpc>
                <a:spcPct val="90000"/>
              </a:lnSpc>
              <a:spcBef>
                <a:spcPct val="0"/>
              </a:spcBef>
              <a:buNone/>
              <a:defRPr sz="33600" kern="1200">
                <a:solidFill>
                  <a:schemeClr val="tx1"/>
                </a:solidFill>
                <a:latin typeface="+mj-lt"/>
                <a:ea typeface="+mj-ea"/>
                <a:cs typeface="+mj-cs"/>
              </a:defRPr>
            </a:lvl1pPr>
          </a:lstStyle>
          <a:p>
            <a:r>
              <a:rPr lang="tr-TR" sz="6000" b="1" dirty="0"/>
              <a:t>ÖNERİLER</a:t>
            </a:r>
          </a:p>
          <a:p>
            <a:pPr algn="l"/>
            <a:br>
              <a:rPr lang="tr-TR" sz="4800" dirty="0"/>
            </a:br>
            <a:r>
              <a:rPr lang="tr-TR" sz="4800" dirty="0"/>
              <a:t>Bu uygulamanın daha da geliştirilmesiyle birlikte ona değer katacak özelliklerden bazıları kullanıcıların şifre ile hesaplarına giriş yapmaları, kullanıcılardan daha fazla bilgi alınarak onlara daha özel planlar oluşturulması ve benzeridir.</a:t>
            </a:r>
            <a:endParaRPr lang="en-US" sz="4800" dirty="0"/>
          </a:p>
        </p:txBody>
      </p:sp>
      <p:sp>
        <p:nvSpPr>
          <p:cNvPr id="18" name="Dikdörtgen 17"/>
          <p:cNvSpPr/>
          <p:nvPr/>
        </p:nvSpPr>
        <p:spPr>
          <a:xfrm>
            <a:off x="38740080" y="15036800"/>
            <a:ext cx="8890000" cy="7620000"/>
          </a:xfrm>
          <a:prstGeom prst="rec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Unvan 1"/>
          <p:cNvSpPr txBox="1">
            <a:spLocks/>
          </p:cNvSpPr>
          <p:nvPr/>
        </p:nvSpPr>
        <p:spPr>
          <a:xfrm>
            <a:off x="38821360" y="24434800"/>
            <a:ext cx="8808720" cy="13970000"/>
          </a:xfrm>
          <a:prstGeom prst="rect">
            <a:avLst/>
          </a:prstGeom>
        </p:spPr>
        <p:txBody>
          <a:bodyPr vert="horz" lIns="91440" tIns="45720" rIns="91440" bIns="45720" rtlCol="0" anchor="b">
            <a:normAutofit lnSpcReduction="10000"/>
          </a:bodyPr>
          <a:lstStyle>
            <a:lvl1pPr algn="ctr" defTabSz="5120640" rtl="0" eaLnBrk="1" latinLnBrk="0" hangingPunct="1">
              <a:lnSpc>
                <a:spcPct val="90000"/>
              </a:lnSpc>
              <a:spcBef>
                <a:spcPct val="0"/>
              </a:spcBef>
              <a:buNone/>
              <a:defRPr sz="33600" kern="1200">
                <a:solidFill>
                  <a:schemeClr val="tx1"/>
                </a:solidFill>
                <a:latin typeface="+mj-lt"/>
                <a:ea typeface="+mj-ea"/>
                <a:cs typeface="+mj-cs"/>
              </a:defRPr>
            </a:lvl1pPr>
          </a:lstStyle>
          <a:p>
            <a:r>
              <a:rPr lang="tr-TR" sz="6000" b="1" dirty="0"/>
              <a:t>KAYNAKLAR</a:t>
            </a:r>
          </a:p>
          <a:p>
            <a:pPr algn="l"/>
            <a:br>
              <a:rPr lang="tr-TR" sz="4800" dirty="0"/>
            </a:br>
            <a:r>
              <a:rPr lang="tr-TR" sz="4800" dirty="0"/>
              <a:t>Akıllı Haftalık Planlayıcı geliştirilirken Spring, </a:t>
            </a:r>
            <a:r>
              <a:rPr lang="tr-TR" sz="4800" dirty="0" err="1"/>
              <a:t>Hibernate</a:t>
            </a:r>
            <a:r>
              <a:rPr lang="tr-TR" sz="4800" dirty="0"/>
              <a:t> gibi teknolojilerden yararlanılmıştır. Proje MVC(Model-</a:t>
            </a:r>
            <a:r>
              <a:rPr lang="tr-TR" sz="4800" dirty="0" err="1"/>
              <a:t>View</a:t>
            </a:r>
            <a:r>
              <a:rPr lang="tr-TR" sz="4800" dirty="0"/>
              <a:t>-Controller) mimarisine dayanarak geliştirilmiştir. Ek olarak, </a:t>
            </a:r>
            <a:r>
              <a:rPr lang="tr-TR" sz="4800" dirty="0" err="1"/>
              <a:t>javax</a:t>
            </a:r>
            <a:r>
              <a:rPr lang="tr-TR" sz="4800" dirty="0"/>
              <a:t>, </a:t>
            </a:r>
            <a:r>
              <a:rPr lang="tr-TR" sz="4800" dirty="0" err="1"/>
              <a:t>java.util</a:t>
            </a:r>
            <a:r>
              <a:rPr lang="tr-TR" sz="4800" dirty="0"/>
              <a:t>, </a:t>
            </a:r>
            <a:r>
              <a:rPr lang="tr-TR" sz="4800" dirty="0" err="1"/>
              <a:t>java.sql</a:t>
            </a:r>
            <a:r>
              <a:rPr lang="tr-TR" sz="4800" dirty="0"/>
              <a:t>, java.io, </a:t>
            </a:r>
            <a:r>
              <a:rPr lang="tr-TR" sz="4800" dirty="0" err="1"/>
              <a:t>javax.servlet</a:t>
            </a:r>
            <a:r>
              <a:rPr lang="tr-TR" sz="4800" dirty="0"/>
              <a:t>, </a:t>
            </a:r>
            <a:r>
              <a:rPr lang="tr-TR" sz="4800" dirty="0" err="1"/>
              <a:t>java.time</a:t>
            </a:r>
            <a:r>
              <a:rPr lang="tr-TR" sz="4800" dirty="0"/>
              <a:t> gibi kütüphaneler kullanılmıştır.</a:t>
            </a:r>
          </a:p>
          <a:p>
            <a:pPr algn="l"/>
            <a:endParaRPr lang="tr-TR" sz="4800" dirty="0"/>
          </a:p>
          <a:p>
            <a:pPr algn="l"/>
            <a:r>
              <a:rPr lang="tr-TR" sz="4800" dirty="0"/>
              <a:t>Projenin benzerleri bulunmakla birlikte, bunlar tarih içeriği barındıran ve kullanıcının tüm planlamayı elle veri girişi yaparak elde etmesi sebebiyle Akıllı Haftalık </a:t>
            </a:r>
            <a:r>
              <a:rPr lang="tr-TR" sz="4800" dirty="0" err="1"/>
              <a:t>Planlayıcı’dan</a:t>
            </a:r>
            <a:r>
              <a:rPr lang="tr-TR" sz="4800" dirty="0"/>
              <a:t> ayrılmaktadır.</a:t>
            </a:r>
          </a:p>
          <a:p>
            <a:pPr algn="l"/>
            <a:endParaRPr lang="tr-TR" sz="4800" dirty="0"/>
          </a:p>
          <a:p>
            <a:pPr algn="l"/>
            <a:br>
              <a:rPr lang="tr-TR" sz="4800" dirty="0"/>
            </a:br>
            <a:endParaRPr lang="en-US" sz="4800" dirty="0"/>
          </a:p>
        </p:txBody>
      </p:sp>
      <p:sp>
        <p:nvSpPr>
          <p:cNvPr id="20" name="Dikdörtgen 19"/>
          <p:cNvSpPr/>
          <p:nvPr/>
        </p:nvSpPr>
        <p:spPr>
          <a:xfrm>
            <a:off x="38740080" y="24434800"/>
            <a:ext cx="8890000" cy="15494000"/>
          </a:xfrm>
          <a:prstGeom prst="rec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https://maltepe.edu.tr/Content/Media/Seo/06062018074424959-Sag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3280" y="445602"/>
            <a:ext cx="13025120" cy="3234980"/>
          </a:xfrm>
          <a:prstGeom prst="rect">
            <a:avLst/>
          </a:prstGeom>
          <a:noFill/>
          <a:extLst>
            <a:ext uri="{909E8E84-426E-40DD-AFC4-6F175D3DCCD1}">
              <a14:hiddenFill xmlns:a14="http://schemas.microsoft.com/office/drawing/2010/main">
                <a:solidFill>
                  <a:srgbClr val="FFFFFF"/>
                </a:solidFill>
              </a14:hiddenFill>
            </a:ext>
          </a:extLst>
        </p:spPr>
      </p:pic>
      <p:sp>
        <p:nvSpPr>
          <p:cNvPr id="22" name="Metin kutusu 21"/>
          <p:cNvSpPr txBox="1"/>
          <p:nvPr/>
        </p:nvSpPr>
        <p:spPr>
          <a:xfrm>
            <a:off x="37595350" y="968783"/>
            <a:ext cx="11159145" cy="2554545"/>
          </a:xfrm>
          <a:prstGeom prst="rect">
            <a:avLst/>
          </a:prstGeom>
          <a:noFill/>
        </p:spPr>
        <p:txBody>
          <a:bodyPr wrap="none" rtlCol="0">
            <a:spAutoFit/>
          </a:bodyPr>
          <a:lstStyle/>
          <a:p>
            <a:pPr algn="ctr"/>
            <a:r>
              <a:rPr lang="tr-TR" sz="8000" b="1" dirty="0">
                <a:solidFill>
                  <a:srgbClr val="7030A0"/>
                </a:solidFill>
              </a:rPr>
              <a:t>Yazılım Mühendisliği</a:t>
            </a:r>
          </a:p>
          <a:p>
            <a:pPr algn="ctr"/>
            <a:r>
              <a:rPr lang="tr-TR" sz="8000" b="1" dirty="0">
                <a:solidFill>
                  <a:srgbClr val="7030A0"/>
                </a:solidFill>
              </a:rPr>
              <a:t>2020-2021 Bitirme Projesi</a:t>
            </a:r>
            <a:endParaRPr lang="en-US" sz="8000" b="1" dirty="0">
              <a:solidFill>
                <a:srgbClr val="7030A0"/>
              </a:solidFill>
            </a:endParaRPr>
          </a:p>
        </p:txBody>
      </p:sp>
      <p:pic>
        <p:nvPicPr>
          <p:cNvPr id="1026" name="Picture 2" descr="Zaman Planlaması - Yesil Science">
            <a:extLst>
              <a:ext uri="{FF2B5EF4-FFF2-40B4-BE49-F238E27FC236}">
                <a16:creationId xmlns:a16="http://schemas.microsoft.com/office/drawing/2014/main" id="{432EBD88-6478-411F-B645-409692080D5D}"/>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139" b="3473"/>
          <a:stretch/>
        </p:blipFill>
        <p:spPr bwMode="auto">
          <a:xfrm>
            <a:off x="2594610" y="15906867"/>
            <a:ext cx="10115550" cy="6749933"/>
          </a:xfrm>
          <a:prstGeom prst="rect">
            <a:avLst/>
          </a:prstGeom>
          <a:noFill/>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3" name="Picture 4" descr="Karar Ağaçları İle Uydu Görüntülerinin Sınıflandırılması: Kocaeli Örneği  Classification of Satellite Images Using">
            <a:extLst>
              <a:ext uri="{FF2B5EF4-FFF2-40B4-BE49-F238E27FC236}">
                <a16:creationId xmlns:a16="http://schemas.microsoft.com/office/drawing/2014/main" id="{58FF0A60-54B2-4BAD-9A63-884E4C1F2D8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04770" y="34318099"/>
            <a:ext cx="11053150" cy="8173402"/>
          </a:xfrm>
          <a:prstGeom prst="rect">
            <a:avLst/>
          </a:prstGeom>
          <a:noFill/>
          <a:extLst>
            <a:ext uri="{909E8E84-426E-40DD-AFC4-6F175D3DCCD1}">
              <a14:hiddenFill xmlns:a14="http://schemas.microsoft.com/office/drawing/2010/main">
                <a:solidFill>
                  <a:srgbClr val="FFFFFF"/>
                </a:solidFill>
              </a14:hiddenFill>
            </a:ext>
          </a:extLst>
        </p:spPr>
      </p:pic>
      <p:pic>
        <p:nvPicPr>
          <p:cNvPr id="21" name="Resim 20">
            <a:extLst>
              <a:ext uri="{FF2B5EF4-FFF2-40B4-BE49-F238E27FC236}">
                <a16:creationId xmlns:a16="http://schemas.microsoft.com/office/drawing/2014/main" id="{5085575E-1DF6-4F4D-9124-5C2FBAF0E803}"/>
              </a:ext>
            </a:extLst>
          </p:cNvPr>
          <p:cNvPicPr>
            <a:picLocks noChangeAspect="1"/>
          </p:cNvPicPr>
          <p:nvPr/>
        </p:nvPicPr>
        <p:blipFill>
          <a:blip r:embed="rId5"/>
          <a:stretch>
            <a:fillRect/>
          </a:stretch>
        </p:blipFill>
        <p:spPr>
          <a:xfrm>
            <a:off x="14001924" y="15217414"/>
            <a:ext cx="12212955" cy="5915451"/>
          </a:xfrm>
          <a:prstGeom prst="rect">
            <a:avLst/>
          </a:prstGeom>
          <a:ln>
            <a:noFill/>
          </a:ln>
          <a:effectLst>
            <a:outerShdw blurRad="292100" dist="139700" dir="2700000" algn="tl" rotWithShape="0">
              <a:srgbClr val="333333">
                <a:alpha val="65000"/>
              </a:srgbClr>
            </a:outerShdw>
          </a:effectLst>
        </p:spPr>
      </p:pic>
      <p:pic>
        <p:nvPicPr>
          <p:cNvPr id="24" name="Resim 23">
            <a:extLst>
              <a:ext uri="{FF2B5EF4-FFF2-40B4-BE49-F238E27FC236}">
                <a16:creationId xmlns:a16="http://schemas.microsoft.com/office/drawing/2014/main" id="{CF23FC96-8C32-413A-9229-EB8316C8402A}"/>
              </a:ext>
            </a:extLst>
          </p:cNvPr>
          <p:cNvPicPr>
            <a:picLocks noChangeAspect="1"/>
          </p:cNvPicPr>
          <p:nvPr/>
        </p:nvPicPr>
        <p:blipFill>
          <a:blip r:embed="rId6"/>
          <a:stretch>
            <a:fillRect/>
          </a:stretch>
        </p:blipFill>
        <p:spPr>
          <a:xfrm>
            <a:off x="22086053" y="16690333"/>
            <a:ext cx="14794080" cy="6464373"/>
          </a:xfrm>
          <a:prstGeom prst="rect">
            <a:avLst/>
          </a:prstGeom>
          <a:ln>
            <a:noFill/>
          </a:ln>
          <a:effectLst>
            <a:outerShdw blurRad="292100" dist="139700" dir="2700000" algn="tl" rotWithShape="0">
              <a:srgbClr val="333333">
                <a:alpha val="65000"/>
              </a:srgbClr>
            </a:outerShdw>
          </a:effectLst>
        </p:spPr>
      </p:pic>
      <p:pic>
        <p:nvPicPr>
          <p:cNvPr id="26" name="Resim 25">
            <a:extLst>
              <a:ext uri="{FF2B5EF4-FFF2-40B4-BE49-F238E27FC236}">
                <a16:creationId xmlns:a16="http://schemas.microsoft.com/office/drawing/2014/main" id="{2E9327EF-2A72-452C-8711-BCC21B08C22D}"/>
              </a:ext>
            </a:extLst>
          </p:cNvPr>
          <p:cNvPicPr>
            <a:picLocks noChangeAspect="1"/>
          </p:cNvPicPr>
          <p:nvPr/>
        </p:nvPicPr>
        <p:blipFill>
          <a:blip r:embed="rId7"/>
          <a:stretch>
            <a:fillRect/>
          </a:stretch>
        </p:blipFill>
        <p:spPr>
          <a:xfrm>
            <a:off x="20761460" y="28051695"/>
            <a:ext cx="16118673" cy="10783518"/>
          </a:xfrm>
          <a:prstGeom prst="rect">
            <a:avLst/>
          </a:prstGeom>
          <a:ln>
            <a:noFill/>
          </a:ln>
          <a:effectLst>
            <a:outerShdw blurRad="292100" dist="139700" dir="2700000" algn="tl" rotWithShape="0">
              <a:srgbClr val="333333">
                <a:alpha val="65000"/>
              </a:srgbClr>
            </a:outerShdw>
          </a:effectLst>
        </p:spPr>
      </p:pic>
      <p:sp>
        <p:nvSpPr>
          <p:cNvPr id="27" name="Metin kutusu 26">
            <a:extLst>
              <a:ext uri="{FF2B5EF4-FFF2-40B4-BE49-F238E27FC236}">
                <a16:creationId xmlns:a16="http://schemas.microsoft.com/office/drawing/2014/main" id="{8622E900-F117-4604-8EBA-35005A6FE6A2}"/>
              </a:ext>
            </a:extLst>
          </p:cNvPr>
          <p:cNvSpPr txBox="1"/>
          <p:nvPr/>
        </p:nvSpPr>
        <p:spPr>
          <a:xfrm>
            <a:off x="26658276" y="13246659"/>
            <a:ext cx="10937074" cy="2554545"/>
          </a:xfrm>
          <a:prstGeom prst="rect">
            <a:avLst/>
          </a:prstGeom>
          <a:noFill/>
        </p:spPr>
        <p:txBody>
          <a:bodyPr wrap="square" rtlCol="0">
            <a:spAutoFit/>
          </a:bodyPr>
          <a:lstStyle/>
          <a:p>
            <a:r>
              <a:rPr lang="tr-TR" sz="4000" dirty="0"/>
              <a:t>Şekillerde gösterildiği gibi kullanıcılardan rutin seçmeleri/girmeleri beklenir ve bu rutinler haftalık planlara yerleştirilmeden önce kullanıcının karşısına haftalık saat seçme ekranı gelir.</a:t>
            </a:r>
          </a:p>
        </p:txBody>
      </p:sp>
      <p:sp>
        <p:nvSpPr>
          <p:cNvPr id="30" name="Metin kutusu 29">
            <a:extLst>
              <a:ext uri="{FF2B5EF4-FFF2-40B4-BE49-F238E27FC236}">
                <a16:creationId xmlns:a16="http://schemas.microsoft.com/office/drawing/2014/main" id="{F0A9DA7A-E84F-4615-B165-46DF12102CD7}"/>
              </a:ext>
            </a:extLst>
          </p:cNvPr>
          <p:cNvSpPr txBox="1"/>
          <p:nvPr/>
        </p:nvSpPr>
        <p:spPr>
          <a:xfrm>
            <a:off x="14961580" y="29673421"/>
            <a:ext cx="5146821" cy="5016758"/>
          </a:xfrm>
          <a:prstGeom prst="rect">
            <a:avLst/>
          </a:prstGeom>
          <a:noFill/>
        </p:spPr>
        <p:txBody>
          <a:bodyPr wrap="square" rtlCol="0">
            <a:spAutoFit/>
          </a:bodyPr>
          <a:lstStyle/>
          <a:p>
            <a:r>
              <a:rPr lang="tr-TR" sz="4000" dirty="0"/>
              <a:t>Son aşamada ise, sabitlenmiş rutinler haftalık plana yerleştirilir, haftalık saat atanmış rutinler ise algoritmanın yardımıyla programın çeşitli gün ve saatlerine yerleştirilir.</a:t>
            </a:r>
          </a:p>
        </p:txBody>
      </p:sp>
      <p:sp>
        <p:nvSpPr>
          <p:cNvPr id="31" name="Metin kutusu 30">
            <a:extLst>
              <a:ext uri="{FF2B5EF4-FFF2-40B4-BE49-F238E27FC236}">
                <a16:creationId xmlns:a16="http://schemas.microsoft.com/office/drawing/2014/main" id="{745C8963-9A0B-4056-B7C1-6F41B50AD917}"/>
              </a:ext>
            </a:extLst>
          </p:cNvPr>
          <p:cNvSpPr txBox="1"/>
          <p:nvPr/>
        </p:nvSpPr>
        <p:spPr>
          <a:xfrm>
            <a:off x="15138400" y="24600616"/>
            <a:ext cx="19038392" cy="1938992"/>
          </a:xfrm>
          <a:prstGeom prst="rect">
            <a:avLst/>
          </a:prstGeom>
          <a:noFill/>
        </p:spPr>
        <p:txBody>
          <a:bodyPr wrap="square" rtlCol="0">
            <a:spAutoFit/>
          </a:bodyPr>
          <a:lstStyle/>
          <a:p>
            <a:r>
              <a:rPr lang="tr-TR" sz="4000" dirty="0"/>
              <a:t>Kullanıcı, istediği rutinlere haftalık toplam süre belirleyebilir (gitar kursu </a:t>
            </a:r>
            <a:r>
              <a:rPr lang="tr-TR" sz="4000" dirty="0" err="1"/>
              <a:t>içiçn</a:t>
            </a:r>
            <a:r>
              <a:rPr lang="tr-TR" sz="4000" dirty="0"/>
              <a:t> haftalık toplam 4 saat gibi) veya isterse rutinlerini hafta belirli gün ve saatlere sabitleyebilir (Çalışma rutini için Pazartesi ve Çarşamba günleri saat 15 ve 16 arasına bu rutini eklemek gibi).</a:t>
            </a:r>
          </a:p>
        </p:txBody>
      </p:sp>
    </p:spTree>
    <p:extLst>
      <p:ext uri="{BB962C8B-B14F-4D97-AF65-F5344CB8AC3E}">
        <p14:creationId xmlns:p14="http://schemas.microsoft.com/office/powerpoint/2010/main" val="479649366"/>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117</TotalTime>
  <Words>408</Words>
  <Application>Microsoft Office PowerPoint</Application>
  <PresentationFormat>Özel</PresentationFormat>
  <Paragraphs>33</Paragraphs>
  <Slides>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vt:i4>
      </vt:variant>
    </vt:vector>
  </HeadingPairs>
  <TitlesOfParts>
    <vt:vector size="5" baseType="lpstr">
      <vt:lpstr>Arial</vt:lpstr>
      <vt:lpstr>Calibri</vt:lpstr>
      <vt:lpstr>Calibri Light</vt:lpstr>
      <vt:lpstr>Office Teması</vt:lpstr>
      <vt:lpstr>                       ÖZET  Akıllı Haftalık Planlayıcı, kullanımı kolay bir arayüz ile kullanıcıdan aldığı rutinler, günler ve saatler doğrultusunda haftalık planlar oluşturan bir web sitesi uygulamasıdır. </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Oruç Raif Önvural</dc:creator>
  <cp:lastModifiedBy>NİHAN NURŞINGIR</cp:lastModifiedBy>
  <cp:revision>24</cp:revision>
  <dcterms:created xsi:type="dcterms:W3CDTF">2021-04-16T10:58:52Z</dcterms:created>
  <dcterms:modified xsi:type="dcterms:W3CDTF">2021-06-03T16:46:15Z</dcterms:modified>
</cp:coreProperties>
</file>