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51206400" cy="512064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userDrawn="1">
          <p15:clr>
            <a:srgbClr val="A4A3A4"/>
          </p15:clr>
        </p15:guide>
        <p15:guide id="2" pos="161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MAİL CANVARDAR" initials="İC" lastIdx="1" clrIdx="0">
    <p:extLst>
      <p:ext uri="{19B8F6BF-5375-455C-9EA6-DF929625EA0E}">
        <p15:presenceInfo xmlns:p15="http://schemas.microsoft.com/office/powerpoint/2012/main" userId="İSMAİL CANVARD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61" autoAdjust="0"/>
    <p:restoredTop sz="94660"/>
  </p:normalViewPr>
  <p:slideViewPr>
    <p:cSldViewPr snapToGrid="0" showGuides="1">
      <p:cViewPr varScale="1">
        <p:scale>
          <a:sx n="15" d="100"/>
          <a:sy n="15" d="100"/>
        </p:scale>
        <p:origin x="2844" y="234"/>
      </p:cViewPr>
      <p:guideLst>
        <p:guide orient="horz" pos="16128"/>
        <p:guide pos="16128"/>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8380311"/>
            <a:ext cx="43525440" cy="17827413"/>
          </a:xfrm>
        </p:spPr>
        <p:txBody>
          <a:bodyPr anchor="b"/>
          <a:lstStyle>
            <a:lvl1pPr algn="ctr">
              <a:defRPr sz="33600"/>
            </a:lvl1pPr>
          </a:lstStyle>
          <a:p>
            <a:r>
              <a:rPr lang="tr-TR"/>
              <a:t>Asıl başlık stili için tıklatın</a:t>
            </a:r>
            <a:endParaRPr lang="en-US" dirty="0"/>
          </a:p>
        </p:txBody>
      </p:sp>
      <p:sp>
        <p:nvSpPr>
          <p:cNvPr id="3" name="Subtitle 2"/>
          <p:cNvSpPr>
            <a:spLocks noGrp="1"/>
          </p:cNvSpPr>
          <p:nvPr>
            <p:ph type="subTitle" idx="1"/>
          </p:nvPr>
        </p:nvSpPr>
        <p:spPr>
          <a:xfrm>
            <a:off x="6400800" y="26895217"/>
            <a:ext cx="38404800" cy="12363023"/>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8866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26754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726267"/>
            <a:ext cx="11041380" cy="43395057"/>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3520443" y="2726267"/>
            <a:ext cx="32484060" cy="4339505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6093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40111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493773" y="12766055"/>
            <a:ext cx="44165520" cy="21300436"/>
          </a:xfrm>
        </p:spPr>
        <p:txBody>
          <a:bodyPr anchor="b"/>
          <a:lstStyle>
            <a:lvl1pPr>
              <a:defRPr sz="33600"/>
            </a:lvl1pPr>
          </a:lstStyle>
          <a:p>
            <a:r>
              <a:rPr lang="tr-TR"/>
              <a:t>Asıl başlık stili için tıklatın</a:t>
            </a:r>
            <a:endParaRPr lang="en-US" dirty="0"/>
          </a:p>
        </p:txBody>
      </p:sp>
      <p:sp>
        <p:nvSpPr>
          <p:cNvPr id="3" name="Text Placeholder 2"/>
          <p:cNvSpPr>
            <a:spLocks noGrp="1"/>
          </p:cNvSpPr>
          <p:nvPr>
            <p:ph type="body" idx="1"/>
          </p:nvPr>
        </p:nvSpPr>
        <p:spPr>
          <a:xfrm>
            <a:off x="3493773" y="34268002"/>
            <a:ext cx="44165520" cy="11201396"/>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261535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3520440" y="13631334"/>
            <a:ext cx="21762720" cy="324899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25923240" y="13631334"/>
            <a:ext cx="21762720" cy="324899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02B7C35-BD45-4009-8414-B331CA31B83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4331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3527110" y="2726278"/>
            <a:ext cx="44165520" cy="989753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3527115" y="12552684"/>
            <a:ext cx="21662704" cy="6151876"/>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a:t>Asıl metin stillerini düzenle</a:t>
            </a:r>
          </a:p>
        </p:txBody>
      </p:sp>
      <p:sp>
        <p:nvSpPr>
          <p:cNvPr id="4" name="Content Placeholder 3"/>
          <p:cNvSpPr>
            <a:spLocks noGrp="1"/>
          </p:cNvSpPr>
          <p:nvPr>
            <p:ph sz="half" idx="2"/>
          </p:nvPr>
        </p:nvSpPr>
        <p:spPr>
          <a:xfrm>
            <a:off x="3527115" y="18704560"/>
            <a:ext cx="21662704" cy="275115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25923243" y="12552684"/>
            <a:ext cx="21769390" cy="6151876"/>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a:t>Asıl metin stillerini düzenle</a:t>
            </a:r>
          </a:p>
        </p:txBody>
      </p:sp>
      <p:sp>
        <p:nvSpPr>
          <p:cNvPr id="6" name="Content Placeholder 5"/>
          <p:cNvSpPr>
            <a:spLocks noGrp="1"/>
          </p:cNvSpPr>
          <p:nvPr>
            <p:ph sz="quarter" idx="4"/>
          </p:nvPr>
        </p:nvSpPr>
        <p:spPr>
          <a:xfrm>
            <a:off x="25923243" y="18704560"/>
            <a:ext cx="21769390" cy="275115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02B7C35-BD45-4009-8414-B331CA31B834}"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24739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002B7C35-BD45-4009-8414-B331CA31B834}"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260983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B7C35-BD45-4009-8414-B331CA31B834}"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34854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527110" y="3413760"/>
            <a:ext cx="16515397" cy="11948160"/>
          </a:xfrm>
        </p:spPr>
        <p:txBody>
          <a:bodyPr anchor="b"/>
          <a:lstStyle>
            <a:lvl1pPr>
              <a:defRPr sz="17920"/>
            </a:lvl1pPr>
          </a:lstStyle>
          <a:p>
            <a:r>
              <a:rPr lang="tr-TR"/>
              <a:t>Asıl başlık stili için tıklatın</a:t>
            </a:r>
            <a:endParaRPr lang="en-US" dirty="0"/>
          </a:p>
        </p:txBody>
      </p:sp>
      <p:sp>
        <p:nvSpPr>
          <p:cNvPr id="3" name="Content Placeholder 2"/>
          <p:cNvSpPr>
            <a:spLocks noGrp="1"/>
          </p:cNvSpPr>
          <p:nvPr>
            <p:ph idx="1"/>
          </p:nvPr>
        </p:nvSpPr>
        <p:spPr>
          <a:xfrm>
            <a:off x="21769390" y="7372785"/>
            <a:ext cx="25923240" cy="36389733"/>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527110" y="15361920"/>
            <a:ext cx="16515397" cy="28459857"/>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93713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527110" y="3413760"/>
            <a:ext cx="16515397" cy="11948160"/>
          </a:xfrm>
        </p:spPr>
        <p:txBody>
          <a:bodyPr anchor="b"/>
          <a:lstStyle>
            <a:lvl1pPr>
              <a:defRPr sz="1792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1769390" y="7372785"/>
            <a:ext cx="25923240" cy="36389733"/>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tr-TR"/>
              <a:t>Resim eklemek için simgeyi tıklatın</a:t>
            </a:r>
            <a:endParaRPr lang="en-US" dirty="0"/>
          </a:p>
        </p:txBody>
      </p:sp>
      <p:sp>
        <p:nvSpPr>
          <p:cNvPr id="4" name="Text Placeholder 3"/>
          <p:cNvSpPr>
            <a:spLocks noGrp="1"/>
          </p:cNvSpPr>
          <p:nvPr>
            <p:ph type="body" sz="half" idx="2"/>
          </p:nvPr>
        </p:nvSpPr>
        <p:spPr>
          <a:xfrm>
            <a:off x="3527110" y="15361920"/>
            <a:ext cx="16515397" cy="28459857"/>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67476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726278"/>
            <a:ext cx="44165520" cy="9897537"/>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3520440" y="13631334"/>
            <a:ext cx="44165520" cy="3248999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3520440" y="47460758"/>
            <a:ext cx="11521440" cy="2726267"/>
          </a:xfrm>
          <a:prstGeom prst="rect">
            <a:avLst/>
          </a:prstGeom>
        </p:spPr>
        <p:txBody>
          <a:bodyPr vert="horz" lIns="91440" tIns="45720" rIns="91440" bIns="45720" rtlCol="0" anchor="ctr"/>
          <a:lstStyle>
            <a:lvl1pPr algn="l">
              <a:defRPr sz="6720">
                <a:solidFill>
                  <a:schemeClr val="tx1">
                    <a:tint val="75000"/>
                  </a:schemeClr>
                </a:solidFill>
              </a:defRPr>
            </a:lvl1pPr>
          </a:lstStyle>
          <a:p>
            <a:fld id="{002B7C35-BD45-4009-8414-B331CA31B834}" type="datetimeFigureOut">
              <a:rPr lang="en-US" smtClean="0"/>
              <a:t>6/4/2021</a:t>
            </a:fld>
            <a:endParaRPr lang="en-US"/>
          </a:p>
        </p:txBody>
      </p:sp>
      <p:sp>
        <p:nvSpPr>
          <p:cNvPr id="5" name="Footer Placeholder 4"/>
          <p:cNvSpPr>
            <a:spLocks noGrp="1"/>
          </p:cNvSpPr>
          <p:nvPr>
            <p:ph type="ftr" sz="quarter" idx="3"/>
          </p:nvPr>
        </p:nvSpPr>
        <p:spPr>
          <a:xfrm>
            <a:off x="16962120" y="47460758"/>
            <a:ext cx="17282160" cy="2726267"/>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47460758"/>
            <a:ext cx="11521440" cy="2726267"/>
          </a:xfrm>
          <a:prstGeom prst="rect">
            <a:avLst/>
          </a:prstGeom>
        </p:spPr>
        <p:txBody>
          <a:bodyPr vert="horz" lIns="91440" tIns="45720" rIns="91440" bIns="45720" rtlCol="0" anchor="ctr"/>
          <a:lstStyle>
            <a:lvl1pPr algn="r">
              <a:defRPr sz="6720">
                <a:solidFill>
                  <a:schemeClr val="tx1">
                    <a:tint val="75000"/>
                  </a:schemeClr>
                </a:solidFill>
              </a:defRPr>
            </a:lvl1pPr>
          </a:lstStyle>
          <a:p>
            <a:fld id="{45656D91-BD74-46A6-B6EF-84F494F3BF7D}" type="slidenum">
              <a:rPr lang="en-US" smtClean="0"/>
              <a:t>‹#›</a:t>
            </a:fld>
            <a:endParaRPr lang="en-US"/>
          </a:p>
        </p:txBody>
      </p:sp>
    </p:spTree>
    <p:extLst>
      <p:ext uri="{BB962C8B-B14F-4D97-AF65-F5344CB8AC3E}">
        <p14:creationId xmlns:p14="http://schemas.microsoft.com/office/powerpoint/2010/main" val="458033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s://docs.ethers.io/v5/" TargetMode="External"/><Relationship Id="rId7" Type="http://schemas.openxmlformats.org/officeDocument/2006/relationships/hyperlink" Target="https://apps.apple.com/us/app/metamask/id1438144202?_branch_match_id=896526629170869327"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ocs.expo.io/versions/latest/sdk/sqlite/" TargetMode="External"/><Relationship Id="rId11" Type="http://schemas.openxmlformats.org/officeDocument/2006/relationships/image" Target="../media/image5.png"/><Relationship Id="rId5" Type="http://schemas.openxmlformats.org/officeDocument/2006/relationships/hyperlink" Target="https://reactnative.dev/"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infura.io/" TargetMode="External"/><Relationship Id="rId9" Type="http://schemas.openxmlformats.org/officeDocument/2006/relationships/image" Target="../media/image3.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60880" y="5676900"/>
            <a:ext cx="8808720" cy="5486400"/>
          </a:xfrm>
        </p:spPr>
        <p:txBody>
          <a:bodyPr>
            <a:normAutofit fontScale="90000"/>
          </a:bodyPr>
          <a:lstStyle/>
          <a:p>
            <a:br>
              <a:rPr lang="en-GB" sz="4800" b="1" dirty="0"/>
            </a:br>
            <a:br>
              <a:rPr lang="en-GB" sz="4800" b="1" dirty="0"/>
            </a:br>
            <a:r>
              <a:rPr lang="en-GB" sz="6200" b="1" dirty="0"/>
              <a:t>SUMMARY</a:t>
            </a:r>
            <a:br>
              <a:rPr lang="en-GB" sz="4800" b="1" dirty="0"/>
            </a:br>
            <a:br>
              <a:rPr lang="tr-TR" sz="4800" b="1" dirty="0"/>
            </a:br>
            <a:br>
              <a:rPr lang="en-GB" sz="4800" b="1" dirty="0"/>
            </a:br>
            <a:br>
              <a:rPr lang="tr-TR" sz="4800" b="1" dirty="0"/>
            </a:br>
            <a:br>
              <a:rPr lang="tr-TR" sz="4800" b="1" dirty="0"/>
            </a:br>
            <a:br>
              <a:rPr lang="tr-TR" sz="4800" b="1" dirty="0"/>
            </a:br>
            <a:br>
              <a:rPr lang="tr-TR" sz="4800" b="1" dirty="0"/>
            </a:br>
            <a:br>
              <a:rPr lang="tr-TR" sz="4800" b="1" dirty="0"/>
            </a:br>
            <a:endParaRPr lang="en-US" sz="4800" b="1" dirty="0"/>
          </a:p>
        </p:txBody>
      </p:sp>
      <p:sp>
        <p:nvSpPr>
          <p:cNvPr id="4" name="Metin kutusu 3"/>
          <p:cNvSpPr txBox="1"/>
          <p:nvPr/>
        </p:nvSpPr>
        <p:spPr>
          <a:xfrm>
            <a:off x="19330008" y="1372258"/>
            <a:ext cx="12546383" cy="2308324"/>
          </a:xfrm>
          <a:prstGeom prst="rect">
            <a:avLst/>
          </a:prstGeom>
          <a:noFill/>
        </p:spPr>
        <p:txBody>
          <a:bodyPr wrap="none" rtlCol="0">
            <a:spAutoFit/>
          </a:bodyPr>
          <a:lstStyle/>
          <a:p>
            <a:pPr algn="ctr"/>
            <a:r>
              <a:rPr lang="en-GB" sz="7200" b="1" dirty="0"/>
              <a:t>Ethereum &amp; ERC20 Token Wallet</a:t>
            </a:r>
          </a:p>
          <a:p>
            <a:pPr algn="ctr"/>
            <a:r>
              <a:rPr lang="en-GB" sz="7200" dirty="0"/>
              <a:t>Ismail Can Vardar</a:t>
            </a:r>
          </a:p>
        </p:txBody>
      </p:sp>
      <p:sp>
        <p:nvSpPr>
          <p:cNvPr id="5" name="Dikdörtgen 4"/>
          <p:cNvSpPr/>
          <p:nvPr/>
        </p:nvSpPr>
        <p:spPr>
          <a:xfrm>
            <a:off x="1930400" y="5181600"/>
            <a:ext cx="8890000" cy="56896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chemeClr val="tx1"/>
                </a:solidFill>
              </a:rPr>
              <a:t>	</a:t>
            </a:r>
            <a:r>
              <a:rPr lang="en-GB" sz="4000" dirty="0">
                <a:solidFill>
                  <a:schemeClr val="tx1"/>
                </a:solidFill>
              </a:rPr>
              <a:t>Make people who have assets on Ethereum blockchain access their wallets and carry out the transactions in secure and easy way.</a:t>
            </a:r>
            <a:endParaRPr lang="en-US" sz="4400" dirty="0">
              <a:solidFill>
                <a:schemeClr val="tx1"/>
              </a:solidFill>
            </a:endParaRPr>
          </a:p>
        </p:txBody>
      </p:sp>
      <p:sp>
        <p:nvSpPr>
          <p:cNvPr id="7" name="Dikdörtgen 6"/>
          <p:cNvSpPr/>
          <p:nvPr/>
        </p:nvSpPr>
        <p:spPr>
          <a:xfrm>
            <a:off x="1960880" y="11887200"/>
            <a:ext cx="8890000" cy="82804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kdörtgen 9"/>
          <p:cNvSpPr/>
          <p:nvPr/>
        </p:nvSpPr>
        <p:spPr>
          <a:xfrm>
            <a:off x="2113280" y="22504400"/>
            <a:ext cx="8890000" cy="175768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nvan 1"/>
          <p:cNvSpPr txBox="1">
            <a:spLocks/>
          </p:cNvSpPr>
          <p:nvPr/>
        </p:nvSpPr>
        <p:spPr>
          <a:xfrm>
            <a:off x="14216380" y="5219699"/>
            <a:ext cx="20797520" cy="8950333"/>
          </a:xfrm>
          <a:prstGeom prst="rect">
            <a:avLst/>
          </a:prstGeom>
        </p:spPr>
        <p:txBody>
          <a:bodyPr vert="horz" lIns="91440" tIns="45720" rIns="91440" bIns="45720" rtlCol="0" anchor="b">
            <a:no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endParaRPr lang="en-GB" sz="4400" dirty="0">
              <a:latin typeface="+mn-lt"/>
            </a:endParaRPr>
          </a:p>
          <a:p>
            <a:r>
              <a:rPr lang="en-GB" sz="4400" dirty="0">
                <a:latin typeface="+mn-lt"/>
              </a:rPr>
              <a:t>Creating wallets on the Ethereum network can be complicated &amp; cumbersome for end users and new users. </a:t>
            </a:r>
          </a:p>
          <a:p>
            <a:endParaRPr lang="en-GB" sz="4400" dirty="0">
              <a:latin typeface="+mn-lt"/>
            </a:endParaRPr>
          </a:p>
          <a:p>
            <a:r>
              <a:rPr lang="en-GB" sz="4400" dirty="0">
                <a:latin typeface="+mn-lt"/>
              </a:rPr>
              <a:t>Accessing to the wallet is important for security, because any vulnerability could compromise the user's assets. </a:t>
            </a:r>
          </a:p>
          <a:p>
            <a:endParaRPr lang="en-GB" sz="4400" dirty="0">
              <a:latin typeface="+mn-lt"/>
            </a:endParaRPr>
          </a:p>
          <a:p>
            <a:r>
              <a:rPr lang="en-GB" sz="4400" dirty="0">
                <a:latin typeface="+mn-lt"/>
              </a:rPr>
              <a:t>Most users need more flexible and customizable wallets with the latest blockchain technologies.</a:t>
            </a:r>
            <a:endParaRPr lang="tr-TR" sz="4400" dirty="0">
              <a:latin typeface="+mn-lt"/>
            </a:endParaRPr>
          </a:p>
          <a:p>
            <a:endParaRPr lang="tr-TR" sz="4400" dirty="0">
              <a:latin typeface="+mn-lt"/>
            </a:endParaRPr>
          </a:p>
          <a:p>
            <a:endParaRPr lang="tr-TR" sz="4400" dirty="0">
              <a:latin typeface="+mn-lt"/>
            </a:endParaRPr>
          </a:p>
          <a:p>
            <a:br>
              <a:rPr lang="tr-TR" sz="4400" dirty="0">
                <a:latin typeface="+mn-lt"/>
              </a:rPr>
            </a:br>
            <a:br>
              <a:rPr lang="tr-TR" sz="4400" dirty="0">
                <a:latin typeface="+mn-lt"/>
              </a:rPr>
            </a:br>
            <a:br>
              <a:rPr lang="tr-TR" sz="4400" dirty="0">
                <a:latin typeface="+mn-lt"/>
              </a:rPr>
            </a:br>
            <a:endParaRPr lang="en-US" sz="4400" dirty="0">
              <a:latin typeface="+mn-lt"/>
            </a:endParaRPr>
          </a:p>
        </p:txBody>
      </p:sp>
      <p:sp>
        <p:nvSpPr>
          <p:cNvPr id="12" name="Dikdörtgen 11"/>
          <p:cNvSpPr/>
          <p:nvPr/>
        </p:nvSpPr>
        <p:spPr>
          <a:xfrm>
            <a:off x="14224000" y="5181600"/>
            <a:ext cx="20828000" cy="56896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kdörtgen 13"/>
          <p:cNvSpPr/>
          <p:nvPr/>
        </p:nvSpPr>
        <p:spPr>
          <a:xfrm>
            <a:off x="14224000" y="11887200"/>
            <a:ext cx="20828000" cy="349377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nvan 1"/>
          <p:cNvSpPr txBox="1">
            <a:spLocks/>
          </p:cNvSpPr>
          <p:nvPr/>
        </p:nvSpPr>
        <p:spPr>
          <a:xfrm>
            <a:off x="38587680" y="5181600"/>
            <a:ext cx="8808720" cy="5486400"/>
          </a:xfrm>
          <a:prstGeom prst="rect">
            <a:avLst/>
          </a:prstGeom>
        </p:spPr>
        <p:txBody>
          <a:bodyPr vert="horz" lIns="91440" tIns="45720" rIns="91440" bIns="45720" rtlCol="0" anchor="b">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endParaRPr lang="en-US" sz="3200" dirty="0">
              <a:latin typeface="+mn-lt"/>
            </a:endParaRPr>
          </a:p>
        </p:txBody>
      </p:sp>
      <p:sp>
        <p:nvSpPr>
          <p:cNvPr id="16" name="Dikdörtgen 15"/>
          <p:cNvSpPr/>
          <p:nvPr/>
        </p:nvSpPr>
        <p:spPr>
          <a:xfrm>
            <a:off x="38557200" y="5029200"/>
            <a:ext cx="8890000" cy="56896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kdörtgen 17"/>
          <p:cNvSpPr/>
          <p:nvPr/>
        </p:nvSpPr>
        <p:spPr>
          <a:xfrm>
            <a:off x="38740080" y="15036800"/>
            <a:ext cx="8890000" cy="76200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ikdörtgen 19"/>
          <p:cNvSpPr/>
          <p:nvPr/>
        </p:nvSpPr>
        <p:spPr>
          <a:xfrm>
            <a:off x="38740080" y="24434800"/>
            <a:ext cx="8890000" cy="154940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etin kutusu 21"/>
          <p:cNvSpPr txBox="1"/>
          <p:nvPr/>
        </p:nvSpPr>
        <p:spPr>
          <a:xfrm>
            <a:off x="37130930" y="968783"/>
            <a:ext cx="12087989" cy="2554545"/>
          </a:xfrm>
          <a:prstGeom prst="rect">
            <a:avLst/>
          </a:prstGeom>
          <a:noFill/>
        </p:spPr>
        <p:txBody>
          <a:bodyPr wrap="none" rtlCol="0">
            <a:spAutoFit/>
          </a:bodyPr>
          <a:lstStyle/>
          <a:p>
            <a:pPr algn="ctr"/>
            <a:r>
              <a:rPr lang="en-GB" sz="8000" b="1" dirty="0">
                <a:solidFill>
                  <a:srgbClr val="7030A0"/>
                </a:solidFill>
              </a:rPr>
              <a:t>Software Engineering</a:t>
            </a:r>
            <a:endParaRPr lang="tr-TR" sz="8000" b="1" dirty="0">
              <a:solidFill>
                <a:srgbClr val="7030A0"/>
              </a:solidFill>
            </a:endParaRPr>
          </a:p>
          <a:p>
            <a:pPr algn="ctr"/>
            <a:r>
              <a:rPr lang="tr-TR" sz="8000" b="1" dirty="0">
                <a:solidFill>
                  <a:srgbClr val="7030A0"/>
                </a:solidFill>
              </a:rPr>
              <a:t>2020-2021 </a:t>
            </a:r>
            <a:r>
              <a:rPr lang="en-GB" sz="8000" b="1" dirty="0">
                <a:solidFill>
                  <a:srgbClr val="7030A0"/>
                </a:solidFill>
              </a:rPr>
              <a:t>Capstone Project</a:t>
            </a:r>
            <a:endParaRPr lang="en-US" sz="8000" b="1" dirty="0">
              <a:solidFill>
                <a:srgbClr val="7030A0"/>
              </a:solidFill>
            </a:endParaRPr>
          </a:p>
        </p:txBody>
      </p:sp>
      <p:pic>
        <p:nvPicPr>
          <p:cNvPr id="21" name="Picture 2">
            <a:extLst>
              <a:ext uri="{FF2B5EF4-FFF2-40B4-BE49-F238E27FC236}">
                <a16:creationId xmlns:a16="http://schemas.microsoft.com/office/drawing/2014/main" id="{C390A0D7-964A-49B5-AF66-80B4ECBC6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688876"/>
            <a:ext cx="13115478" cy="23083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8072D4-2FBF-4899-8B53-AAEDCF711C9E}"/>
              </a:ext>
            </a:extLst>
          </p:cNvPr>
          <p:cNvSpPr txBox="1"/>
          <p:nvPr/>
        </p:nvSpPr>
        <p:spPr>
          <a:xfrm>
            <a:off x="2296160" y="22504400"/>
            <a:ext cx="8473440" cy="14804053"/>
          </a:xfrm>
          <a:prstGeom prst="rect">
            <a:avLst/>
          </a:prstGeom>
          <a:noFill/>
        </p:spPr>
        <p:txBody>
          <a:bodyPr wrap="square" rtlCol="0">
            <a:spAutoFit/>
          </a:bodyPr>
          <a:lstStyle/>
          <a:p>
            <a:pPr algn="ctr"/>
            <a:r>
              <a:rPr lang="en-GB" sz="5600" b="1" dirty="0"/>
              <a:t>METHOD</a:t>
            </a:r>
          </a:p>
          <a:p>
            <a:pPr algn="l"/>
            <a:endParaRPr lang="en-GB" sz="4800" dirty="0">
              <a:latin typeface="+mn-lt"/>
            </a:endParaRPr>
          </a:p>
          <a:p>
            <a:pPr algn="l"/>
            <a:r>
              <a:rPr lang="en-GB" sz="4400" dirty="0">
                <a:latin typeface="+mn-lt"/>
              </a:rPr>
              <a:t>	</a:t>
            </a:r>
            <a:r>
              <a:rPr lang="en-GB" sz="4000" dirty="0">
                <a:latin typeface="+mn-lt"/>
              </a:rPr>
              <a:t>One of the methods used for this purpose is the use of local verification of the device. This can be listed as </a:t>
            </a:r>
            <a:r>
              <a:rPr lang="en-GB" sz="4000" dirty="0" err="1">
                <a:latin typeface="+mn-lt"/>
              </a:rPr>
              <a:t>FaceID</a:t>
            </a:r>
            <a:r>
              <a:rPr lang="en-GB" sz="4000" dirty="0">
                <a:latin typeface="+mn-lt"/>
              </a:rPr>
              <a:t> and </a:t>
            </a:r>
            <a:r>
              <a:rPr lang="en-GB" sz="4000" dirty="0" err="1">
                <a:latin typeface="+mn-lt"/>
              </a:rPr>
              <a:t>TouchID</a:t>
            </a:r>
            <a:r>
              <a:rPr lang="en-GB" sz="4000" dirty="0">
                <a:latin typeface="+mn-lt"/>
              </a:rPr>
              <a:t> on Android and iOS devices. </a:t>
            </a:r>
          </a:p>
          <a:p>
            <a:pPr algn="l"/>
            <a:endParaRPr lang="en-GB" sz="4000" dirty="0"/>
          </a:p>
          <a:p>
            <a:pPr algn="l"/>
            <a:r>
              <a:rPr lang="en-GB" sz="4000" dirty="0">
                <a:latin typeface="+mn-lt"/>
              </a:rPr>
              <a:t>	On the other hand, our second method is to be able to customize. For this purpose, thanks to  Ethereum network, my app connects tokens on the Ethereum network to the wallet interface. In this way, the user can add tokens as desired and perform their transactions quickly.</a:t>
            </a:r>
          </a:p>
          <a:p>
            <a:pPr algn="l"/>
            <a:endParaRPr lang="en-GB" sz="4000" dirty="0">
              <a:latin typeface="+mn-lt"/>
            </a:endParaRPr>
          </a:p>
          <a:p>
            <a:pPr algn="l"/>
            <a:r>
              <a:rPr lang="en-GB" sz="4000" dirty="0">
                <a:latin typeface="+mn-lt"/>
              </a:rPr>
              <a:t>	In the application, users are be able to activate their wallets with a single button and transfer them to the application even if they already have a wallet created on another platform.</a:t>
            </a:r>
            <a:endParaRPr lang="tr-TR" sz="4000" dirty="0">
              <a:latin typeface="+mn-lt"/>
            </a:endParaRPr>
          </a:p>
          <a:p>
            <a:endParaRPr lang="en-GB" sz="4800" dirty="0"/>
          </a:p>
        </p:txBody>
      </p:sp>
      <p:sp>
        <p:nvSpPr>
          <p:cNvPr id="23" name="TextBox 22">
            <a:extLst>
              <a:ext uri="{FF2B5EF4-FFF2-40B4-BE49-F238E27FC236}">
                <a16:creationId xmlns:a16="http://schemas.microsoft.com/office/drawing/2014/main" id="{208404D9-740D-4E8D-8E9A-CE0D873AB6E6}"/>
              </a:ext>
            </a:extLst>
          </p:cNvPr>
          <p:cNvSpPr txBox="1"/>
          <p:nvPr/>
        </p:nvSpPr>
        <p:spPr>
          <a:xfrm>
            <a:off x="2113280" y="11887200"/>
            <a:ext cx="8707120" cy="9571851"/>
          </a:xfrm>
          <a:prstGeom prst="rect">
            <a:avLst/>
          </a:prstGeom>
          <a:noFill/>
        </p:spPr>
        <p:txBody>
          <a:bodyPr wrap="square" rtlCol="0">
            <a:spAutoFit/>
          </a:bodyPr>
          <a:lstStyle/>
          <a:p>
            <a:pPr algn="ctr"/>
            <a:r>
              <a:rPr lang="en-GB" sz="5600" b="1" dirty="0"/>
              <a:t>INTRODUCTION</a:t>
            </a:r>
          </a:p>
          <a:p>
            <a:br>
              <a:rPr lang="tr-TR" sz="4800" dirty="0"/>
            </a:br>
            <a:r>
              <a:rPr lang="en-GB" sz="4800" dirty="0"/>
              <a:t>	</a:t>
            </a:r>
            <a:r>
              <a:rPr lang="en-GB" sz="4000" dirty="0">
                <a:latin typeface="+mn-lt"/>
              </a:rPr>
              <a:t>Connecting user to the Ethereum blockchain in the fastest and most efficient way. </a:t>
            </a:r>
            <a:br>
              <a:rPr lang="tr-TR" sz="4000" dirty="0"/>
            </a:br>
            <a:r>
              <a:rPr lang="en-GB" sz="4000" dirty="0"/>
              <a:t>	Creating customizable interface where users can add new assets and interact them.</a:t>
            </a:r>
          </a:p>
          <a:p>
            <a:pPr algn="l"/>
            <a:r>
              <a:rPr lang="en-GB" sz="4000" dirty="0"/>
              <a:t>	Designing smooth and understandable interface for  people who newly stepped in cryptocurrency world. </a:t>
            </a:r>
            <a:br>
              <a:rPr lang="tr-TR" sz="4800" dirty="0"/>
            </a:br>
            <a:br>
              <a:rPr lang="tr-TR" sz="4800" dirty="0"/>
            </a:br>
            <a:br>
              <a:rPr lang="tr-TR" sz="4800" dirty="0"/>
            </a:br>
            <a:endParaRPr lang="en-US" sz="4800" dirty="0"/>
          </a:p>
        </p:txBody>
      </p:sp>
      <p:sp>
        <p:nvSpPr>
          <p:cNvPr id="24" name="TextBox 23">
            <a:extLst>
              <a:ext uri="{FF2B5EF4-FFF2-40B4-BE49-F238E27FC236}">
                <a16:creationId xmlns:a16="http://schemas.microsoft.com/office/drawing/2014/main" id="{C587CFB4-2B3A-4DAB-BD59-87E9071089A4}"/>
              </a:ext>
            </a:extLst>
          </p:cNvPr>
          <p:cNvSpPr txBox="1"/>
          <p:nvPr/>
        </p:nvSpPr>
        <p:spPr>
          <a:xfrm>
            <a:off x="39055040" y="14935200"/>
            <a:ext cx="8341360" cy="9325630"/>
          </a:xfrm>
          <a:prstGeom prst="rect">
            <a:avLst/>
          </a:prstGeom>
          <a:noFill/>
        </p:spPr>
        <p:txBody>
          <a:bodyPr wrap="square" rtlCol="0">
            <a:spAutoFit/>
          </a:bodyPr>
          <a:lstStyle/>
          <a:p>
            <a:pPr algn="ctr"/>
            <a:br>
              <a:rPr lang="tr-TR" sz="4400" dirty="0">
                <a:latin typeface="+mn-lt"/>
              </a:rPr>
            </a:br>
            <a:r>
              <a:rPr lang="en-GB" sz="5600" b="1" dirty="0"/>
              <a:t>R</a:t>
            </a:r>
            <a:r>
              <a:rPr lang="en-GB" sz="5600" b="1" dirty="0">
                <a:latin typeface="+mn-lt"/>
              </a:rPr>
              <a:t>ECOMMENDATIONS</a:t>
            </a:r>
          </a:p>
          <a:p>
            <a:endParaRPr lang="en-GB" sz="4400" dirty="0">
              <a:latin typeface="+mn-lt"/>
            </a:endParaRPr>
          </a:p>
          <a:p>
            <a:pPr algn="l"/>
            <a:r>
              <a:rPr lang="en-GB" sz="4000" dirty="0">
                <a:latin typeface="+mn-lt"/>
              </a:rPr>
              <a:t>To support multiple networks. (</a:t>
            </a:r>
            <a:r>
              <a:rPr lang="en-GB" sz="4000" dirty="0" err="1">
                <a:latin typeface="+mn-lt"/>
              </a:rPr>
              <a:t>Testnets</a:t>
            </a:r>
            <a:r>
              <a:rPr lang="en-GB" sz="4000" dirty="0">
                <a:latin typeface="+mn-lt"/>
              </a:rPr>
              <a:t> &amp; local networks.)</a:t>
            </a:r>
          </a:p>
          <a:p>
            <a:pPr algn="l"/>
            <a:endParaRPr lang="en-GB" sz="4000" dirty="0">
              <a:latin typeface="+mn-lt"/>
            </a:endParaRPr>
          </a:p>
          <a:p>
            <a:pPr algn="l"/>
            <a:r>
              <a:rPr lang="en-GB" sz="4000" dirty="0">
                <a:latin typeface="+mn-lt"/>
              </a:rPr>
              <a:t>To support multiple chains. (Avalanche, </a:t>
            </a:r>
            <a:r>
              <a:rPr lang="en-GB" sz="4000" dirty="0" err="1">
                <a:latin typeface="+mn-lt"/>
              </a:rPr>
              <a:t>Binance</a:t>
            </a:r>
            <a:r>
              <a:rPr lang="en-GB" sz="4000" dirty="0">
                <a:latin typeface="+mn-lt"/>
              </a:rPr>
              <a:t> Smart Chain etc.)</a:t>
            </a:r>
          </a:p>
          <a:p>
            <a:pPr algn="l"/>
            <a:endParaRPr lang="en-GB" sz="4000" dirty="0">
              <a:latin typeface="+mn-lt"/>
            </a:endParaRPr>
          </a:p>
          <a:p>
            <a:pPr algn="l"/>
            <a:r>
              <a:rPr lang="en-GB" sz="4000" dirty="0">
                <a:latin typeface="+mn-lt"/>
              </a:rPr>
              <a:t>To fetch analytics of app usage.</a:t>
            </a:r>
          </a:p>
          <a:p>
            <a:pPr algn="l"/>
            <a:br>
              <a:rPr lang="tr-TR" sz="4400" dirty="0">
                <a:latin typeface="+mn-lt"/>
              </a:rPr>
            </a:br>
            <a:br>
              <a:rPr lang="tr-TR" sz="4400" dirty="0">
                <a:latin typeface="+mn-lt"/>
              </a:rPr>
            </a:br>
            <a:br>
              <a:rPr lang="tr-TR" sz="4400" dirty="0">
                <a:latin typeface="+mn-lt"/>
              </a:rPr>
            </a:br>
            <a:endParaRPr lang="en-US" sz="4400" dirty="0">
              <a:latin typeface="+mn-lt"/>
            </a:endParaRPr>
          </a:p>
        </p:txBody>
      </p:sp>
      <p:sp>
        <p:nvSpPr>
          <p:cNvPr id="25" name="TextBox 24">
            <a:extLst>
              <a:ext uri="{FF2B5EF4-FFF2-40B4-BE49-F238E27FC236}">
                <a16:creationId xmlns:a16="http://schemas.microsoft.com/office/drawing/2014/main" id="{FC2735D7-F831-4B81-8AB2-610FB926D880}"/>
              </a:ext>
            </a:extLst>
          </p:cNvPr>
          <p:cNvSpPr txBox="1"/>
          <p:nvPr/>
        </p:nvSpPr>
        <p:spPr>
          <a:xfrm>
            <a:off x="38821360" y="5257800"/>
            <a:ext cx="8575040" cy="9756517"/>
          </a:xfrm>
          <a:prstGeom prst="rect">
            <a:avLst/>
          </a:prstGeom>
          <a:noFill/>
        </p:spPr>
        <p:txBody>
          <a:bodyPr wrap="square" rtlCol="0">
            <a:spAutoFit/>
          </a:bodyPr>
          <a:lstStyle/>
          <a:p>
            <a:pPr algn="ctr"/>
            <a:r>
              <a:rPr lang="en-GB" sz="5600" b="1" dirty="0">
                <a:latin typeface="+mn-lt"/>
              </a:rPr>
              <a:t>RESULT &amp; DISCUSSION</a:t>
            </a:r>
            <a:endParaRPr lang="tr-TR" sz="5600" b="1" dirty="0">
              <a:latin typeface="+mn-lt"/>
            </a:endParaRPr>
          </a:p>
          <a:p>
            <a:endParaRPr lang="en-GB" sz="4400" dirty="0">
              <a:latin typeface="+mn-lt"/>
            </a:endParaRPr>
          </a:p>
          <a:p>
            <a:pPr algn="l"/>
            <a:r>
              <a:rPr lang="en-GB" sz="4400" dirty="0">
                <a:latin typeface="+mn-lt"/>
              </a:rPr>
              <a:t>	</a:t>
            </a:r>
            <a:r>
              <a:rPr lang="en-GB" sz="4000" dirty="0">
                <a:latin typeface="+mn-lt"/>
              </a:rPr>
              <a:t>People would be able to instantly generate a wallet with only one tap.</a:t>
            </a:r>
          </a:p>
          <a:p>
            <a:pPr algn="l"/>
            <a:r>
              <a:rPr lang="en-GB" sz="4000" dirty="0">
                <a:latin typeface="+mn-lt"/>
              </a:rPr>
              <a:t>	Device Authorization will allow users to secure their assets.</a:t>
            </a:r>
          </a:p>
          <a:p>
            <a:pPr algn="l"/>
            <a:r>
              <a:rPr lang="en-GB" sz="4000" dirty="0">
                <a:latin typeface="+mn-lt"/>
              </a:rPr>
              <a:t>	Users will have the ability to add new assets.</a:t>
            </a:r>
            <a:br>
              <a:rPr lang="tr-TR" sz="4400" dirty="0">
                <a:latin typeface="+mn-lt"/>
              </a:rPr>
            </a:br>
            <a:br>
              <a:rPr lang="tr-TR" sz="4400" dirty="0">
                <a:latin typeface="+mn-lt"/>
              </a:rPr>
            </a:br>
            <a:br>
              <a:rPr lang="tr-TR" sz="4400" dirty="0">
                <a:latin typeface="+mn-lt"/>
              </a:rPr>
            </a:br>
            <a:br>
              <a:rPr lang="tr-TR" sz="4400" dirty="0">
                <a:latin typeface="+mn-lt"/>
              </a:rPr>
            </a:br>
            <a:br>
              <a:rPr lang="tr-TR" sz="4400" dirty="0">
                <a:latin typeface="+mn-lt"/>
              </a:rPr>
            </a:br>
            <a:endParaRPr lang="en-US" sz="4400" dirty="0">
              <a:latin typeface="+mn-lt"/>
            </a:endParaRPr>
          </a:p>
          <a:p>
            <a:endParaRPr lang="en-GB" sz="4400" dirty="0"/>
          </a:p>
        </p:txBody>
      </p:sp>
      <p:sp>
        <p:nvSpPr>
          <p:cNvPr id="26" name="TextBox 25">
            <a:extLst>
              <a:ext uri="{FF2B5EF4-FFF2-40B4-BE49-F238E27FC236}">
                <a16:creationId xmlns:a16="http://schemas.microsoft.com/office/drawing/2014/main" id="{BFA50C91-E454-43C1-ACD2-98D1A92D6AC6}"/>
              </a:ext>
            </a:extLst>
          </p:cNvPr>
          <p:cNvSpPr txBox="1"/>
          <p:nvPr/>
        </p:nvSpPr>
        <p:spPr>
          <a:xfrm>
            <a:off x="38938200" y="24434800"/>
            <a:ext cx="8458200" cy="11295400"/>
          </a:xfrm>
          <a:prstGeom prst="rect">
            <a:avLst/>
          </a:prstGeom>
          <a:noFill/>
        </p:spPr>
        <p:txBody>
          <a:bodyPr wrap="square" rtlCol="0">
            <a:spAutoFit/>
          </a:bodyPr>
          <a:lstStyle/>
          <a:p>
            <a:pPr algn="ctr"/>
            <a:r>
              <a:rPr lang="en-GB" sz="5600" b="1" dirty="0"/>
              <a:t>RESOURCES</a:t>
            </a:r>
          </a:p>
          <a:p>
            <a:endParaRPr lang="en-GB" sz="5600" b="1" dirty="0"/>
          </a:p>
          <a:p>
            <a:r>
              <a:rPr lang="en-GB" sz="5600" dirty="0"/>
              <a:t>	</a:t>
            </a:r>
            <a:r>
              <a:rPr lang="en-GB" sz="4000" dirty="0"/>
              <a:t>Library that makes app interact with Ethereum network: </a:t>
            </a:r>
            <a:r>
              <a:rPr lang="en-GB" sz="4000" dirty="0">
                <a:hlinkClick r:id="rId3"/>
              </a:rPr>
              <a:t>ethers.js</a:t>
            </a:r>
            <a:endParaRPr lang="en-GB" sz="4000" dirty="0"/>
          </a:p>
          <a:p>
            <a:endParaRPr lang="en-GB" sz="4000" dirty="0"/>
          </a:p>
          <a:p>
            <a:r>
              <a:rPr lang="en-GB" sz="4000" dirty="0"/>
              <a:t>	Gateway to Ethereum network which gives a blockchain node: </a:t>
            </a:r>
            <a:r>
              <a:rPr lang="en-GB" sz="4000" dirty="0" err="1">
                <a:hlinkClick r:id="rId4"/>
              </a:rPr>
              <a:t>Infura</a:t>
            </a:r>
            <a:endParaRPr lang="en-GB" sz="4000" dirty="0"/>
          </a:p>
          <a:p>
            <a:endParaRPr lang="en-GB" sz="4000" dirty="0"/>
          </a:p>
          <a:p>
            <a:r>
              <a:rPr lang="en-GB" sz="4000" dirty="0"/>
              <a:t>	Framework that is for developing mobile interfaces: </a:t>
            </a:r>
            <a:r>
              <a:rPr lang="en-GB" sz="4000" dirty="0">
                <a:hlinkClick r:id="rId5"/>
              </a:rPr>
              <a:t>React Native</a:t>
            </a:r>
            <a:endParaRPr lang="en-GB" sz="4000" dirty="0"/>
          </a:p>
          <a:p>
            <a:endParaRPr lang="en-GB" sz="4000" dirty="0"/>
          </a:p>
          <a:p>
            <a:r>
              <a:rPr lang="en-GB" sz="4000" dirty="0"/>
              <a:t>	Local device database for storing assets’ metadata &amp; recipient addresses: </a:t>
            </a:r>
            <a:r>
              <a:rPr lang="en-GB" sz="4000" dirty="0">
                <a:hlinkClick r:id="rId6"/>
              </a:rPr>
              <a:t>SQLite</a:t>
            </a:r>
            <a:endParaRPr lang="en-GB" sz="4000" dirty="0"/>
          </a:p>
          <a:p>
            <a:endParaRPr lang="en-GB" sz="4000" dirty="0"/>
          </a:p>
          <a:p>
            <a:r>
              <a:rPr lang="en-GB" sz="4000" dirty="0"/>
              <a:t>	Similar project that is helpful for decentralized applications: </a:t>
            </a:r>
            <a:r>
              <a:rPr lang="en-GB" sz="4000" dirty="0">
                <a:hlinkClick r:id="rId7"/>
              </a:rPr>
              <a:t>‎</a:t>
            </a:r>
            <a:r>
              <a:rPr lang="en-GB" sz="4000" dirty="0" err="1">
                <a:hlinkClick r:id="rId7"/>
              </a:rPr>
              <a:t>MetaMask</a:t>
            </a:r>
            <a:endParaRPr lang="en-GB" sz="4000" dirty="0"/>
          </a:p>
        </p:txBody>
      </p:sp>
      <p:pic>
        <p:nvPicPr>
          <p:cNvPr id="28" name="Picture 27" descr="Graphical user interface, diagram&#10;&#10;Description automatically generated with medium confidence">
            <a:extLst>
              <a:ext uri="{FF2B5EF4-FFF2-40B4-BE49-F238E27FC236}">
                <a16:creationId xmlns:a16="http://schemas.microsoft.com/office/drawing/2014/main" id="{893AFF5D-BD36-4A61-A687-57DA29F0C9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89388" y="12784850"/>
            <a:ext cx="4158768" cy="9000000"/>
          </a:xfrm>
          <a:prstGeom prst="rect">
            <a:avLst/>
          </a:prstGeom>
          <a:ln>
            <a:solidFill>
              <a:schemeClr val="tx1"/>
            </a:solidFill>
          </a:ln>
        </p:spPr>
      </p:pic>
      <p:pic>
        <p:nvPicPr>
          <p:cNvPr id="30" name="Picture 29" descr="Table&#10;&#10;Description automatically generated">
            <a:extLst>
              <a:ext uri="{FF2B5EF4-FFF2-40B4-BE49-F238E27FC236}">
                <a16:creationId xmlns:a16="http://schemas.microsoft.com/office/drawing/2014/main" id="{F7CC61D1-78CB-49C5-BC41-376A1ED350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33152" y="24077412"/>
            <a:ext cx="4158768" cy="9000000"/>
          </a:xfrm>
          <a:prstGeom prst="rect">
            <a:avLst/>
          </a:prstGeom>
          <a:ln>
            <a:solidFill>
              <a:schemeClr val="tx1"/>
            </a:solidFill>
          </a:ln>
        </p:spPr>
      </p:pic>
      <p:pic>
        <p:nvPicPr>
          <p:cNvPr id="32" name="Picture 31" descr="Graphical user interface, application&#10;&#10;Description automatically generated">
            <a:extLst>
              <a:ext uri="{FF2B5EF4-FFF2-40B4-BE49-F238E27FC236}">
                <a16:creationId xmlns:a16="http://schemas.microsoft.com/office/drawing/2014/main" id="{5C4629C1-0C02-4383-9138-C8A51129F0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89388" y="35408075"/>
            <a:ext cx="4158768" cy="9000000"/>
          </a:xfrm>
          <a:prstGeom prst="rect">
            <a:avLst/>
          </a:prstGeom>
          <a:ln>
            <a:solidFill>
              <a:schemeClr val="tx1"/>
            </a:solidFill>
          </a:ln>
        </p:spPr>
      </p:pic>
      <p:pic>
        <p:nvPicPr>
          <p:cNvPr id="34" name="Picture 33" descr="Graphical user interface, application&#10;&#10;Description automatically generated">
            <a:extLst>
              <a:ext uri="{FF2B5EF4-FFF2-40B4-BE49-F238E27FC236}">
                <a16:creationId xmlns:a16="http://schemas.microsoft.com/office/drawing/2014/main" id="{EC451E47-0EFC-485C-A81D-C1943E9169B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463893" y="12834700"/>
            <a:ext cx="4158768" cy="9000000"/>
          </a:xfrm>
          <a:prstGeom prst="rect">
            <a:avLst/>
          </a:prstGeom>
          <a:ln>
            <a:solidFill>
              <a:schemeClr val="tx1"/>
            </a:solidFill>
          </a:ln>
        </p:spPr>
      </p:pic>
      <p:pic>
        <p:nvPicPr>
          <p:cNvPr id="36" name="Picture 35" descr="Graphical user interface, application&#10;&#10;Description automatically generated">
            <a:extLst>
              <a:ext uri="{FF2B5EF4-FFF2-40B4-BE49-F238E27FC236}">
                <a16:creationId xmlns:a16="http://schemas.microsoft.com/office/drawing/2014/main" id="{A1DD62EE-B15A-4AE5-A732-9A173FC041E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938398" y="12872800"/>
            <a:ext cx="4158768" cy="9000000"/>
          </a:xfrm>
          <a:prstGeom prst="rect">
            <a:avLst/>
          </a:prstGeom>
          <a:ln>
            <a:solidFill>
              <a:schemeClr val="tx1"/>
            </a:solidFill>
          </a:ln>
        </p:spPr>
      </p:pic>
      <p:pic>
        <p:nvPicPr>
          <p:cNvPr id="38" name="Picture 37" descr="Graphical user interface, application&#10;&#10;Description automatically generated">
            <a:extLst>
              <a:ext uri="{FF2B5EF4-FFF2-40B4-BE49-F238E27FC236}">
                <a16:creationId xmlns:a16="http://schemas.microsoft.com/office/drawing/2014/main" id="{8BB2064E-75D2-4080-A68C-61828E37F17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435775" y="24112775"/>
            <a:ext cx="4158768" cy="9000000"/>
          </a:xfrm>
          <a:prstGeom prst="rect">
            <a:avLst/>
          </a:prstGeom>
          <a:ln>
            <a:solidFill>
              <a:schemeClr val="accent1">
                <a:shade val="50000"/>
              </a:schemeClr>
            </a:solidFill>
          </a:ln>
        </p:spPr>
      </p:pic>
      <p:pic>
        <p:nvPicPr>
          <p:cNvPr id="40" name="Picture 39" descr="Table&#10;&#10;Description automatically generated">
            <a:extLst>
              <a:ext uri="{FF2B5EF4-FFF2-40B4-BE49-F238E27FC236}">
                <a16:creationId xmlns:a16="http://schemas.microsoft.com/office/drawing/2014/main" id="{EB43ED46-0F32-4F6A-90B6-1FA7470A071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938398" y="24112775"/>
            <a:ext cx="4158768" cy="9000000"/>
          </a:xfrm>
          <a:prstGeom prst="rect">
            <a:avLst/>
          </a:prstGeom>
          <a:ln>
            <a:solidFill>
              <a:schemeClr val="accent1">
                <a:shade val="50000"/>
              </a:schemeClr>
            </a:solidFill>
          </a:ln>
        </p:spPr>
      </p:pic>
      <p:pic>
        <p:nvPicPr>
          <p:cNvPr id="42" name="Picture 41" descr="Qr code&#10;&#10;Description automatically generated">
            <a:extLst>
              <a:ext uri="{FF2B5EF4-FFF2-40B4-BE49-F238E27FC236}">
                <a16:creationId xmlns:a16="http://schemas.microsoft.com/office/drawing/2014/main" id="{1534B7FD-44C0-4042-B6D9-843C9E16713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938397" y="35408075"/>
            <a:ext cx="4158768" cy="9000000"/>
          </a:xfrm>
          <a:prstGeom prst="rect">
            <a:avLst/>
          </a:prstGeom>
          <a:ln>
            <a:solidFill>
              <a:schemeClr val="accent1">
                <a:shade val="50000"/>
              </a:schemeClr>
            </a:solidFill>
          </a:ln>
        </p:spPr>
      </p:pic>
      <p:sp>
        <p:nvSpPr>
          <p:cNvPr id="43" name="TextBox 42">
            <a:extLst>
              <a:ext uri="{FF2B5EF4-FFF2-40B4-BE49-F238E27FC236}">
                <a16:creationId xmlns:a16="http://schemas.microsoft.com/office/drawing/2014/main" id="{891C57B1-251E-46BC-BBA3-ED4E29F3AA4A}"/>
              </a:ext>
            </a:extLst>
          </p:cNvPr>
          <p:cNvSpPr txBox="1"/>
          <p:nvPr/>
        </p:nvSpPr>
        <p:spPr>
          <a:xfrm>
            <a:off x="15640050" y="22049782"/>
            <a:ext cx="5029200" cy="707886"/>
          </a:xfrm>
          <a:prstGeom prst="rect">
            <a:avLst/>
          </a:prstGeom>
          <a:noFill/>
        </p:spPr>
        <p:txBody>
          <a:bodyPr wrap="square" rtlCol="0">
            <a:spAutoFit/>
          </a:bodyPr>
          <a:lstStyle/>
          <a:p>
            <a:pPr algn="ctr"/>
            <a:r>
              <a:rPr lang="en-GB" sz="2000" dirty="0"/>
              <a:t>Figure 1 - Welcome screen has two buttons which are creating wallet &amp; importing wallet. </a:t>
            </a:r>
          </a:p>
        </p:txBody>
      </p:sp>
      <p:sp>
        <p:nvSpPr>
          <p:cNvPr id="44" name="TextBox 43">
            <a:extLst>
              <a:ext uri="{FF2B5EF4-FFF2-40B4-BE49-F238E27FC236}">
                <a16:creationId xmlns:a16="http://schemas.microsoft.com/office/drawing/2014/main" id="{FFC96265-868E-4191-B7E0-16CF6AD32541}"/>
              </a:ext>
            </a:extLst>
          </p:cNvPr>
          <p:cNvSpPr txBox="1"/>
          <p:nvPr/>
        </p:nvSpPr>
        <p:spPr>
          <a:xfrm>
            <a:off x="22138640" y="22047314"/>
            <a:ext cx="5029200" cy="1323439"/>
          </a:xfrm>
          <a:prstGeom prst="rect">
            <a:avLst/>
          </a:prstGeom>
          <a:noFill/>
        </p:spPr>
        <p:txBody>
          <a:bodyPr wrap="square" rtlCol="0">
            <a:spAutoFit/>
          </a:bodyPr>
          <a:lstStyle/>
          <a:p>
            <a:pPr algn="ctr"/>
            <a:r>
              <a:rPr lang="en-GB" sz="2000" dirty="0"/>
              <a:t>Figure 2 - Home screen has wallet card which has current wallet balance and public address. Below, there are default token list and their balances as well.</a:t>
            </a:r>
          </a:p>
        </p:txBody>
      </p:sp>
      <p:sp>
        <p:nvSpPr>
          <p:cNvPr id="45" name="TextBox 44">
            <a:extLst>
              <a:ext uri="{FF2B5EF4-FFF2-40B4-BE49-F238E27FC236}">
                <a16:creationId xmlns:a16="http://schemas.microsoft.com/office/drawing/2014/main" id="{300C1266-6744-4623-A4E6-5C2867CB5498}"/>
              </a:ext>
            </a:extLst>
          </p:cNvPr>
          <p:cNvSpPr txBox="1"/>
          <p:nvPr/>
        </p:nvSpPr>
        <p:spPr>
          <a:xfrm>
            <a:off x="28503181" y="22049782"/>
            <a:ext cx="5029200" cy="1631216"/>
          </a:xfrm>
          <a:prstGeom prst="rect">
            <a:avLst/>
          </a:prstGeom>
          <a:noFill/>
        </p:spPr>
        <p:txBody>
          <a:bodyPr wrap="square" rtlCol="0">
            <a:spAutoFit/>
          </a:bodyPr>
          <a:lstStyle/>
          <a:p>
            <a:pPr algn="ctr"/>
            <a:r>
              <a:rPr lang="en-GB" sz="2000" dirty="0"/>
              <a:t>Figure 3 – Sending transaction page that has asset name on the top position. Below there is public address input &amp; people can scan it or select it from saved contacts. Last input is desired amount that will be sent.</a:t>
            </a:r>
          </a:p>
        </p:txBody>
      </p:sp>
      <p:sp>
        <p:nvSpPr>
          <p:cNvPr id="46" name="TextBox 45">
            <a:extLst>
              <a:ext uri="{FF2B5EF4-FFF2-40B4-BE49-F238E27FC236}">
                <a16:creationId xmlns:a16="http://schemas.microsoft.com/office/drawing/2014/main" id="{028850B7-93CE-4465-8139-0FF2C97E57F3}"/>
              </a:ext>
            </a:extLst>
          </p:cNvPr>
          <p:cNvSpPr txBox="1"/>
          <p:nvPr/>
        </p:nvSpPr>
        <p:spPr>
          <a:xfrm>
            <a:off x="15242785" y="33352295"/>
            <a:ext cx="6009514" cy="1938992"/>
          </a:xfrm>
          <a:prstGeom prst="rect">
            <a:avLst/>
          </a:prstGeom>
          <a:noFill/>
        </p:spPr>
        <p:txBody>
          <a:bodyPr wrap="square" rtlCol="0">
            <a:spAutoFit/>
          </a:bodyPr>
          <a:lstStyle/>
          <a:p>
            <a:pPr algn="ctr"/>
            <a:r>
              <a:rPr lang="en-GB" sz="2000" dirty="0"/>
              <a:t>Figure 4 – Created wallet info screen that has mnemonic phrases to inform user about newly created wallet’s mnemonics. So user has to memorize or keep those phrases under safe place. After tapping next button user are directs towards Check Phrases page for confirmation.</a:t>
            </a:r>
          </a:p>
        </p:txBody>
      </p:sp>
      <p:sp>
        <p:nvSpPr>
          <p:cNvPr id="47" name="TextBox 46">
            <a:extLst>
              <a:ext uri="{FF2B5EF4-FFF2-40B4-BE49-F238E27FC236}">
                <a16:creationId xmlns:a16="http://schemas.microsoft.com/office/drawing/2014/main" id="{D7B06378-705E-4315-9F32-00985EB33EB1}"/>
              </a:ext>
            </a:extLst>
          </p:cNvPr>
          <p:cNvSpPr txBox="1"/>
          <p:nvPr/>
        </p:nvSpPr>
        <p:spPr>
          <a:xfrm>
            <a:off x="22000559" y="33361419"/>
            <a:ext cx="5029200" cy="1323439"/>
          </a:xfrm>
          <a:prstGeom prst="rect">
            <a:avLst/>
          </a:prstGeom>
          <a:noFill/>
        </p:spPr>
        <p:txBody>
          <a:bodyPr wrap="square" rtlCol="0">
            <a:spAutoFit/>
          </a:bodyPr>
          <a:lstStyle/>
          <a:p>
            <a:pPr algn="ctr"/>
            <a:r>
              <a:rPr lang="en-GB" sz="2000" dirty="0"/>
              <a:t>Figure 5 – Add token bottom sheet which is located on home screen. By using this component user can add new asset to SQLite storage.</a:t>
            </a:r>
          </a:p>
        </p:txBody>
      </p:sp>
      <p:sp>
        <p:nvSpPr>
          <p:cNvPr id="48" name="TextBox 47">
            <a:extLst>
              <a:ext uri="{FF2B5EF4-FFF2-40B4-BE49-F238E27FC236}">
                <a16:creationId xmlns:a16="http://schemas.microsoft.com/office/drawing/2014/main" id="{EBB51A44-606F-4CB0-AB5A-700AF9AEFCB5}"/>
              </a:ext>
            </a:extLst>
          </p:cNvPr>
          <p:cNvSpPr txBox="1"/>
          <p:nvPr/>
        </p:nvSpPr>
        <p:spPr>
          <a:xfrm>
            <a:off x="28526279" y="33361419"/>
            <a:ext cx="5029200" cy="1015663"/>
          </a:xfrm>
          <a:prstGeom prst="rect">
            <a:avLst/>
          </a:prstGeom>
          <a:noFill/>
        </p:spPr>
        <p:txBody>
          <a:bodyPr wrap="square" rtlCol="0">
            <a:spAutoFit/>
          </a:bodyPr>
          <a:lstStyle/>
          <a:p>
            <a:pPr algn="ctr"/>
            <a:r>
              <a:rPr lang="en-GB" sz="2000" dirty="0"/>
              <a:t>Figure 6 – Notifications screen that has lists which contains wallet’s previous activities &amp; these data are fetched from </a:t>
            </a:r>
            <a:r>
              <a:rPr lang="en-GB" sz="2000" dirty="0" err="1"/>
              <a:t>etherscan.io’s</a:t>
            </a:r>
            <a:r>
              <a:rPr lang="en-GB" sz="2000" dirty="0"/>
              <a:t> API. </a:t>
            </a:r>
          </a:p>
        </p:txBody>
      </p:sp>
      <p:sp>
        <p:nvSpPr>
          <p:cNvPr id="49" name="TextBox 48">
            <a:extLst>
              <a:ext uri="{FF2B5EF4-FFF2-40B4-BE49-F238E27FC236}">
                <a16:creationId xmlns:a16="http://schemas.microsoft.com/office/drawing/2014/main" id="{FCC58894-62F4-496A-9457-4A1851D25DBD}"/>
              </a:ext>
            </a:extLst>
          </p:cNvPr>
          <p:cNvSpPr txBox="1"/>
          <p:nvPr/>
        </p:nvSpPr>
        <p:spPr>
          <a:xfrm>
            <a:off x="15663644" y="44716189"/>
            <a:ext cx="5029200" cy="1323439"/>
          </a:xfrm>
          <a:prstGeom prst="rect">
            <a:avLst/>
          </a:prstGeom>
          <a:noFill/>
        </p:spPr>
        <p:txBody>
          <a:bodyPr wrap="square" rtlCol="0">
            <a:spAutoFit/>
          </a:bodyPr>
          <a:lstStyle/>
          <a:p>
            <a:pPr algn="ctr"/>
            <a:r>
              <a:rPr lang="en-GB" sz="2000" dirty="0"/>
              <a:t>Figure 7 – Import wallet screen that has input which gets mnemonic phrases either scanning   QR Code or typing. After that user can easily import by tapping Done button. </a:t>
            </a:r>
          </a:p>
        </p:txBody>
      </p:sp>
      <p:sp>
        <p:nvSpPr>
          <p:cNvPr id="50" name="TextBox 49">
            <a:extLst>
              <a:ext uri="{FF2B5EF4-FFF2-40B4-BE49-F238E27FC236}">
                <a16:creationId xmlns:a16="http://schemas.microsoft.com/office/drawing/2014/main" id="{1814DE63-78E1-4F39-B9DA-141C918F8E53}"/>
              </a:ext>
            </a:extLst>
          </p:cNvPr>
          <p:cNvSpPr txBox="1"/>
          <p:nvPr/>
        </p:nvSpPr>
        <p:spPr>
          <a:xfrm>
            <a:off x="28526279" y="44733239"/>
            <a:ext cx="5029200" cy="1631216"/>
          </a:xfrm>
          <a:prstGeom prst="rect">
            <a:avLst/>
          </a:prstGeom>
          <a:noFill/>
        </p:spPr>
        <p:txBody>
          <a:bodyPr wrap="square" rtlCol="0">
            <a:spAutoFit/>
          </a:bodyPr>
          <a:lstStyle/>
          <a:p>
            <a:pPr algn="ctr"/>
            <a:r>
              <a:rPr lang="en-GB" sz="2000" dirty="0"/>
              <a:t>Figure 8 – Settings screen that user can reveal wallet’s private key or mnemonic phrases. In addition, user can show wallet’s public key as a  QR Code. Besides, toggling dark mode is available feature.</a:t>
            </a:r>
          </a:p>
        </p:txBody>
      </p:sp>
    </p:spTree>
    <p:extLst>
      <p:ext uri="{BB962C8B-B14F-4D97-AF65-F5344CB8AC3E}">
        <p14:creationId xmlns:p14="http://schemas.microsoft.com/office/powerpoint/2010/main" val="479649366"/>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TotalTime>
  <Words>675</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Teması</vt:lpstr>
      <vt:lpstr>  SUMMARY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Oruç Raif Önvural</dc:creator>
  <cp:lastModifiedBy>İSMAİL CANVARDAR</cp:lastModifiedBy>
  <cp:revision>23</cp:revision>
  <dcterms:created xsi:type="dcterms:W3CDTF">2021-04-16T10:58:52Z</dcterms:created>
  <dcterms:modified xsi:type="dcterms:W3CDTF">2021-06-04T01:18:25Z</dcterms:modified>
</cp:coreProperties>
</file>